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56" r:id="rId2"/>
    <p:sldId id="447" r:id="rId3"/>
    <p:sldId id="448" r:id="rId4"/>
    <p:sldId id="403" r:id="rId5"/>
    <p:sldId id="404" r:id="rId6"/>
    <p:sldId id="427" r:id="rId7"/>
    <p:sldId id="408" r:id="rId8"/>
    <p:sldId id="426" r:id="rId9"/>
    <p:sldId id="445" r:id="rId10"/>
    <p:sldId id="411" r:id="rId11"/>
    <p:sldId id="412" r:id="rId12"/>
    <p:sldId id="413" r:id="rId13"/>
    <p:sldId id="414" r:id="rId14"/>
    <p:sldId id="415" r:id="rId15"/>
    <p:sldId id="416" r:id="rId16"/>
    <p:sldId id="491" r:id="rId17"/>
    <p:sldId id="449" r:id="rId18"/>
    <p:sldId id="450" r:id="rId19"/>
    <p:sldId id="482" r:id="rId20"/>
    <p:sldId id="480" r:id="rId21"/>
    <p:sldId id="481" r:id="rId22"/>
    <p:sldId id="292" r:id="rId23"/>
    <p:sldId id="389" r:id="rId24"/>
    <p:sldId id="446" r:id="rId25"/>
    <p:sldId id="392" r:id="rId26"/>
    <p:sldId id="396" r:id="rId27"/>
    <p:sldId id="350" r:id="rId28"/>
    <p:sldId id="297" r:id="rId29"/>
    <p:sldId id="490" r:id="rId30"/>
    <p:sldId id="398" r:id="rId31"/>
    <p:sldId id="351" r:id="rId32"/>
    <p:sldId id="352" r:id="rId33"/>
    <p:sldId id="353" r:id="rId34"/>
    <p:sldId id="451" r:id="rId35"/>
    <p:sldId id="452" r:id="rId36"/>
    <p:sldId id="492" r:id="rId37"/>
    <p:sldId id="354" r:id="rId38"/>
    <p:sldId id="355" r:id="rId39"/>
    <p:sldId id="400" r:id="rId40"/>
    <p:sldId id="356" r:id="rId41"/>
    <p:sldId id="358" r:id="rId42"/>
    <p:sldId id="359" r:id="rId43"/>
    <p:sldId id="511" r:id="rId44"/>
    <p:sldId id="453" r:id="rId45"/>
    <p:sldId id="489" r:id="rId46"/>
    <p:sldId id="368" r:id="rId47"/>
    <p:sldId id="463" r:id="rId48"/>
    <p:sldId id="316" r:id="rId49"/>
    <p:sldId id="465" r:id="rId50"/>
    <p:sldId id="512" r:id="rId51"/>
    <p:sldId id="484" r:id="rId52"/>
    <p:sldId id="485" r:id="rId53"/>
    <p:sldId id="486" r:id="rId54"/>
    <p:sldId id="369" r:id="rId55"/>
    <p:sldId id="464" r:id="rId56"/>
    <p:sldId id="514" r:id="rId57"/>
    <p:sldId id="374" r:id="rId58"/>
    <p:sldId id="460" r:id="rId59"/>
    <p:sldId id="380" r:id="rId60"/>
    <p:sldId id="466" r:id="rId61"/>
    <p:sldId id="421" r:id="rId62"/>
    <p:sldId id="493" r:id="rId63"/>
    <p:sldId id="425" r:id="rId64"/>
    <p:sldId id="340" r:id="rId65"/>
    <p:sldId id="341" r:id="rId66"/>
    <p:sldId id="342" r:id="rId67"/>
    <p:sldId id="343" r:id="rId68"/>
  </p:sldIdLst>
  <p:sldSz cx="9144000" cy="5143500" type="screen16x9"/>
  <p:notesSz cx="6794500" cy="99187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660033"/>
    <a:srgbClr val="800000"/>
    <a:srgbClr val="990033"/>
    <a:srgbClr val="FF9429"/>
    <a:srgbClr val="FF860D"/>
    <a:srgbClr val="FF9933"/>
    <a:srgbClr val="FF6600"/>
    <a:srgbClr val="CC3300"/>
    <a:srgbClr val="EF904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3891" autoAdjust="0"/>
  </p:normalViewPr>
  <p:slideViewPr>
    <p:cSldViewPr snapToGrid="0" showGuides="1">
      <p:cViewPr varScale="1">
        <p:scale>
          <a:sx n="72" d="100"/>
          <a:sy n="72" d="100"/>
        </p:scale>
        <p:origin x="66" y="720"/>
      </p:cViewPr>
      <p:guideLst>
        <p:guide orient="horz" pos="2160"/>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3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patel\Desktop\OneDrive\Documents\EXSCEL%20Primary%20Results\EASD%20Presentation\Forest%20Plo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patel\Desktop\OneDrive\Documents\EXSCEL%20Primary%20Results\EASD%20Presentation\Forest%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639889501021061E-2"/>
          <c:y val="4.4660378489351955E-2"/>
          <c:w val="0.91646320111509372"/>
          <c:h val="0.68601753854782432"/>
        </c:manualLayout>
      </c:layout>
      <c:barChart>
        <c:barDir val="col"/>
        <c:grouping val="clustered"/>
        <c:varyColors val="0"/>
        <c:ser>
          <c:idx val="0"/>
          <c:order val="0"/>
          <c:tx>
            <c:v>Exenatide</c:v>
          </c:tx>
          <c:spPr>
            <a:solidFill>
              <a:srgbClr val="8A0054"/>
            </a:solidFill>
          </c:spPr>
          <c:invertIfNegative val="0"/>
          <c:cat>
            <c:strRef>
              <c:f>Sheet1!$C$7:$C$12</c:f>
              <c:strCache>
                <c:ptCount val="6"/>
                <c:pt idx="0">
                  <c:v>Metformin</c:v>
                </c:pt>
                <c:pt idx="1">
                  <c:v>Sulfonylureas</c:v>
                </c:pt>
                <c:pt idx="2">
                  <c:v>Thiazolidinediones</c:v>
                </c:pt>
                <c:pt idx="3">
                  <c:v>DPP-4i</c:v>
                </c:pt>
                <c:pt idx="4">
                  <c:v>SGLT-2i*</c:v>
                </c:pt>
                <c:pt idx="5">
                  <c:v>Insulin</c:v>
                </c:pt>
              </c:strCache>
            </c:strRef>
          </c:cat>
          <c:val>
            <c:numRef>
              <c:f>Sheet1!$D$7:$D$12</c:f>
              <c:numCache>
                <c:formatCode>General</c:formatCode>
                <c:ptCount val="6"/>
                <c:pt idx="0">
                  <c:v>76.400000000000006</c:v>
                </c:pt>
                <c:pt idx="1">
                  <c:v>36.700000000000003</c:v>
                </c:pt>
                <c:pt idx="2">
                  <c:v>4</c:v>
                </c:pt>
                <c:pt idx="3">
                  <c:v>15.2</c:v>
                </c:pt>
                <c:pt idx="4">
                  <c:v>1.2</c:v>
                </c:pt>
                <c:pt idx="5">
                  <c:v>46.2</c:v>
                </c:pt>
              </c:numCache>
            </c:numRef>
          </c:val>
          <c:extLst xmlns:c16r2="http://schemas.microsoft.com/office/drawing/2015/06/chart">
            <c:ext xmlns:c16="http://schemas.microsoft.com/office/drawing/2014/chart" uri="{C3380CC4-5D6E-409C-BE32-E72D297353CC}">
              <c16:uniqueId val="{00000000-F825-4367-9F13-90E4F4EF1AD3}"/>
            </c:ext>
          </c:extLst>
        </c:ser>
        <c:ser>
          <c:idx val="1"/>
          <c:order val="1"/>
          <c:tx>
            <c:v>Placebo</c:v>
          </c:tx>
          <c:spPr>
            <a:solidFill>
              <a:schemeClr val="tx2">
                <a:lumMod val="40000"/>
                <a:lumOff val="60000"/>
              </a:schemeClr>
            </a:solidFill>
          </c:spPr>
          <c:invertIfNegative val="0"/>
          <c:cat>
            <c:strRef>
              <c:f>Sheet1!$C$7:$C$12</c:f>
              <c:strCache>
                <c:ptCount val="6"/>
                <c:pt idx="0">
                  <c:v>Metformin</c:v>
                </c:pt>
                <c:pt idx="1">
                  <c:v>Sulfonylureas</c:v>
                </c:pt>
                <c:pt idx="2">
                  <c:v>Thiazolidinediones</c:v>
                </c:pt>
                <c:pt idx="3">
                  <c:v>DPP-4i</c:v>
                </c:pt>
                <c:pt idx="4">
                  <c:v>SGLT-2i*</c:v>
                </c:pt>
                <c:pt idx="5">
                  <c:v>Insulin</c:v>
                </c:pt>
              </c:strCache>
            </c:strRef>
          </c:cat>
          <c:val>
            <c:numRef>
              <c:f>Sheet1!$E$7:$E$12</c:f>
              <c:numCache>
                <c:formatCode>General</c:formatCode>
                <c:ptCount val="6"/>
                <c:pt idx="0">
                  <c:v>76.8</c:v>
                </c:pt>
                <c:pt idx="1">
                  <c:v>36.6</c:v>
                </c:pt>
                <c:pt idx="2">
                  <c:v>3.9</c:v>
                </c:pt>
                <c:pt idx="3">
                  <c:v>14.7</c:v>
                </c:pt>
                <c:pt idx="4">
                  <c:v>0.7</c:v>
                </c:pt>
                <c:pt idx="5">
                  <c:v>46.5</c:v>
                </c:pt>
              </c:numCache>
            </c:numRef>
          </c:val>
          <c:extLst xmlns:c16r2="http://schemas.microsoft.com/office/drawing/2015/06/chart">
            <c:ext xmlns:c16="http://schemas.microsoft.com/office/drawing/2014/chart" uri="{C3380CC4-5D6E-409C-BE32-E72D297353CC}">
              <c16:uniqueId val="{00000001-F825-4367-9F13-90E4F4EF1AD3}"/>
            </c:ext>
          </c:extLst>
        </c:ser>
        <c:dLbls>
          <c:showLegendKey val="0"/>
          <c:showVal val="0"/>
          <c:showCatName val="0"/>
          <c:showSerName val="0"/>
          <c:showPercent val="0"/>
          <c:showBubbleSize val="0"/>
        </c:dLbls>
        <c:gapWidth val="150"/>
        <c:axId val="468292712"/>
        <c:axId val="468293104"/>
      </c:barChart>
      <c:catAx>
        <c:axId val="468292712"/>
        <c:scaling>
          <c:orientation val="minMax"/>
        </c:scaling>
        <c:delete val="0"/>
        <c:axPos val="b"/>
        <c:numFmt formatCode="General" sourceLinked="0"/>
        <c:majorTickMark val="out"/>
        <c:minorTickMark val="none"/>
        <c:tickLblPos val="nextTo"/>
        <c:txPr>
          <a:bodyPr/>
          <a:lstStyle/>
          <a:p>
            <a:pPr>
              <a:defRPr sz="1100" baseline="0"/>
            </a:pPr>
            <a:endParaRPr lang="en-US"/>
          </a:p>
        </c:txPr>
        <c:crossAx val="468293104"/>
        <c:crosses val="autoZero"/>
        <c:auto val="1"/>
        <c:lblAlgn val="ctr"/>
        <c:lblOffset val="100"/>
        <c:noMultiLvlLbl val="0"/>
      </c:catAx>
      <c:valAx>
        <c:axId val="468293104"/>
        <c:scaling>
          <c:orientation val="minMax"/>
        </c:scaling>
        <c:delete val="0"/>
        <c:axPos val="l"/>
        <c:majorGridlines/>
        <c:title>
          <c:tx>
            <c:rich>
              <a:bodyPr rot="-5400000" vert="horz"/>
              <a:lstStyle/>
              <a:p>
                <a:pPr>
                  <a:defRPr/>
                </a:pPr>
                <a:r>
                  <a:rPr lang="en-GB" dirty="0"/>
                  <a:t>Proportion (%)</a:t>
                </a:r>
              </a:p>
            </c:rich>
          </c:tx>
          <c:layout>
            <c:manualLayout>
              <c:xMode val="edge"/>
              <c:yMode val="edge"/>
              <c:x val="5.6778484888484488E-3"/>
              <c:y val="0.20653524033938861"/>
            </c:manualLayout>
          </c:layout>
          <c:overlay val="0"/>
        </c:title>
        <c:numFmt formatCode="General" sourceLinked="1"/>
        <c:majorTickMark val="out"/>
        <c:minorTickMark val="none"/>
        <c:tickLblPos val="nextTo"/>
        <c:crossAx val="468292712"/>
        <c:crosses val="autoZero"/>
        <c:crossBetween val="between"/>
      </c:valAx>
    </c:plotArea>
    <c:legend>
      <c:legendPos val="b"/>
      <c:layout>
        <c:manualLayout>
          <c:xMode val="edge"/>
          <c:yMode val="edge"/>
          <c:x val="0.38949022723773385"/>
          <c:y val="0.81713388085898442"/>
          <c:w val="0.21824168853893264"/>
          <c:h val="6.3735551501161447E-2"/>
        </c:manualLayout>
      </c:layout>
      <c:overlay val="0"/>
    </c:legend>
    <c:plotVisOnly val="1"/>
    <c:dispBlanksAs val="gap"/>
    <c:showDLblsOverMax val="0"/>
  </c:chart>
  <c:txPr>
    <a:bodyPr/>
    <a:lstStyle/>
    <a:p>
      <a:pPr>
        <a:defRPr sz="1300">
          <a:latin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979660754009257E-2"/>
          <c:y val="2.2591134607245308E-2"/>
          <c:w val="0.91402033924599069"/>
          <c:h val="0.79402471666170271"/>
        </c:manualLayout>
      </c:layout>
      <c:barChart>
        <c:barDir val="col"/>
        <c:grouping val="clustered"/>
        <c:varyColors val="0"/>
        <c:ser>
          <c:idx val="0"/>
          <c:order val="0"/>
          <c:tx>
            <c:v>Exenatide</c:v>
          </c:tx>
          <c:spPr>
            <a:solidFill>
              <a:srgbClr val="8A0054"/>
            </a:solidFill>
          </c:spPr>
          <c:invertIfNegative val="0"/>
          <c:cat>
            <c:strRef>
              <c:f>Sheet1!$C$54:$C$57</c:f>
              <c:strCache>
                <c:ptCount val="4"/>
                <c:pt idx="0">
                  <c:v>ACEi or ARB</c:v>
                </c:pt>
                <c:pt idx="1">
                  <c:v>Antithrombotics/Anticoagulants</c:v>
                </c:pt>
                <c:pt idx="2">
                  <c:v>Beta blockers</c:v>
                </c:pt>
                <c:pt idx="3">
                  <c:v>Statins</c:v>
                </c:pt>
              </c:strCache>
            </c:strRef>
          </c:cat>
          <c:val>
            <c:numRef>
              <c:f>Sheet1!$D$54:$D$57</c:f>
              <c:numCache>
                <c:formatCode>General</c:formatCode>
                <c:ptCount val="4"/>
                <c:pt idx="0">
                  <c:v>77.099999999999994</c:v>
                </c:pt>
                <c:pt idx="1">
                  <c:v>74.099999999999994</c:v>
                </c:pt>
                <c:pt idx="2">
                  <c:v>55.5</c:v>
                </c:pt>
                <c:pt idx="3">
                  <c:v>74.3</c:v>
                </c:pt>
              </c:numCache>
            </c:numRef>
          </c:val>
          <c:extLst xmlns:c16r2="http://schemas.microsoft.com/office/drawing/2015/06/chart">
            <c:ext xmlns:c16="http://schemas.microsoft.com/office/drawing/2014/chart" uri="{C3380CC4-5D6E-409C-BE32-E72D297353CC}">
              <c16:uniqueId val="{00000000-75D8-4AD5-BCC8-7769E216F6E4}"/>
            </c:ext>
          </c:extLst>
        </c:ser>
        <c:ser>
          <c:idx val="1"/>
          <c:order val="1"/>
          <c:tx>
            <c:v>Placebo</c:v>
          </c:tx>
          <c:spPr>
            <a:solidFill>
              <a:srgbClr val="92A9D7"/>
            </a:solidFill>
          </c:spPr>
          <c:invertIfNegative val="0"/>
          <c:cat>
            <c:strRef>
              <c:f>Sheet1!$C$54:$C$57</c:f>
              <c:strCache>
                <c:ptCount val="4"/>
                <c:pt idx="0">
                  <c:v>ACEi or ARB</c:v>
                </c:pt>
                <c:pt idx="1">
                  <c:v>Antithrombotics/Anticoagulants</c:v>
                </c:pt>
                <c:pt idx="2">
                  <c:v>Beta blockers</c:v>
                </c:pt>
                <c:pt idx="3">
                  <c:v>Statins</c:v>
                </c:pt>
              </c:strCache>
            </c:strRef>
          </c:cat>
          <c:val>
            <c:numRef>
              <c:f>Sheet1!$E$54:$E$57</c:f>
              <c:numCache>
                <c:formatCode>General</c:formatCode>
                <c:ptCount val="4"/>
                <c:pt idx="0">
                  <c:v>77.400000000000006</c:v>
                </c:pt>
                <c:pt idx="1">
                  <c:v>73</c:v>
                </c:pt>
                <c:pt idx="2">
                  <c:v>55.8</c:v>
                </c:pt>
                <c:pt idx="3">
                  <c:v>72.7</c:v>
                </c:pt>
              </c:numCache>
            </c:numRef>
          </c:val>
          <c:extLst xmlns:c16r2="http://schemas.microsoft.com/office/drawing/2015/06/chart">
            <c:ext xmlns:c16="http://schemas.microsoft.com/office/drawing/2014/chart" uri="{C3380CC4-5D6E-409C-BE32-E72D297353CC}">
              <c16:uniqueId val="{00000001-75D8-4AD5-BCC8-7769E216F6E4}"/>
            </c:ext>
          </c:extLst>
        </c:ser>
        <c:dLbls>
          <c:showLegendKey val="0"/>
          <c:showVal val="0"/>
          <c:showCatName val="0"/>
          <c:showSerName val="0"/>
          <c:showPercent val="0"/>
          <c:showBubbleSize val="0"/>
        </c:dLbls>
        <c:gapWidth val="150"/>
        <c:axId val="382378064"/>
        <c:axId val="382377672"/>
      </c:barChart>
      <c:catAx>
        <c:axId val="382378064"/>
        <c:scaling>
          <c:orientation val="minMax"/>
        </c:scaling>
        <c:delete val="0"/>
        <c:axPos val="b"/>
        <c:numFmt formatCode="General" sourceLinked="0"/>
        <c:majorTickMark val="out"/>
        <c:minorTickMark val="none"/>
        <c:tickLblPos val="nextTo"/>
        <c:txPr>
          <a:bodyPr/>
          <a:lstStyle/>
          <a:p>
            <a:pPr>
              <a:defRPr sz="1100" baseline="0"/>
            </a:pPr>
            <a:endParaRPr lang="en-US"/>
          </a:p>
        </c:txPr>
        <c:crossAx val="382377672"/>
        <c:crosses val="autoZero"/>
        <c:auto val="1"/>
        <c:lblAlgn val="ctr"/>
        <c:lblOffset val="100"/>
        <c:noMultiLvlLbl val="0"/>
      </c:catAx>
      <c:valAx>
        <c:axId val="382377672"/>
        <c:scaling>
          <c:orientation val="minMax"/>
        </c:scaling>
        <c:delete val="0"/>
        <c:axPos val="l"/>
        <c:majorGridlines/>
        <c:title>
          <c:tx>
            <c:rich>
              <a:bodyPr rot="-5400000" vert="horz"/>
              <a:lstStyle/>
              <a:p>
                <a:pPr>
                  <a:defRPr sz="1300"/>
                </a:pPr>
                <a:r>
                  <a:rPr lang="en-GB" sz="1300"/>
                  <a:t>Proportion (%)</a:t>
                </a:r>
              </a:p>
            </c:rich>
          </c:tx>
          <c:layout>
            <c:manualLayout>
              <c:xMode val="edge"/>
              <c:yMode val="edge"/>
              <c:x val="9.7827839446834562E-3"/>
              <c:y val="0.25788708204661953"/>
            </c:manualLayout>
          </c:layout>
          <c:overlay val="0"/>
        </c:title>
        <c:numFmt formatCode="General" sourceLinked="1"/>
        <c:majorTickMark val="out"/>
        <c:minorTickMark val="none"/>
        <c:tickLblPos val="nextTo"/>
        <c:txPr>
          <a:bodyPr/>
          <a:lstStyle/>
          <a:p>
            <a:pPr>
              <a:defRPr sz="1300"/>
            </a:pPr>
            <a:endParaRPr lang="en-US"/>
          </a:p>
        </c:txPr>
        <c:crossAx val="382378064"/>
        <c:crosses val="autoZero"/>
        <c:crossBetween val="between"/>
      </c:valAx>
    </c:plotArea>
    <c:legend>
      <c:legendPos val="b"/>
      <c:layout>
        <c:manualLayout>
          <c:xMode val="edge"/>
          <c:yMode val="edge"/>
          <c:x val="0.374635667966839"/>
          <c:y val="0.93891587496198303"/>
          <c:w val="0.24798235441991001"/>
          <c:h val="6.1084125038017398E-2"/>
        </c:manualLayout>
      </c:layout>
      <c:overlay val="0"/>
      <c:txPr>
        <a:bodyPr/>
        <a:lstStyle/>
        <a:p>
          <a:pPr>
            <a:defRPr sz="1300"/>
          </a:pPr>
          <a:endParaRPr lang="en-US"/>
        </a:p>
      </c:txPr>
    </c:legend>
    <c:plotVisOnly val="1"/>
    <c:dispBlanksAs val="gap"/>
    <c:showDLblsOverMax val="0"/>
  </c:chart>
  <c:txPr>
    <a:bodyPr/>
    <a:lstStyle/>
    <a:p>
      <a:pPr>
        <a:defRPr>
          <a:latin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248663805024589E-2"/>
          <c:y val="4.6775437113687555E-2"/>
          <c:w val="0.93275133619497541"/>
          <c:h val="0.76914002550837901"/>
        </c:manualLayout>
      </c:layout>
      <c:barChart>
        <c:barDir val="col"/>
        <c:grouping val="clustered"/>
        <c:varyColors val="0"/>
        <c:ser>
          <c:idx val="0"/>
          <c:order val="0"/>
          <c:tx>
            <c:v>Exenatide</c:v>
          </c:tx>
          <c:spPr>
            <a:solidFill>
              <a:srgbClr val="8A0054"/>
            </a:solidFill>
          </c:spPr>
          <c:invertIfNegative val="0"/>
          <c:cat>
            <c:strRef>
              <c:f>Sheet1!$C$27:$C$33</c:f>
              <c:strCache>
                <c:ptCount val="7"/>
                <c:pt idx="0">
                  <c:v>Metformin</c:v>
                </c:pt>
                <c:pt idx="1">
                  <c:v>Sulfonylureas</c:v>
                </c:pt>
                <c:pt idx="2">
                  <c:v>Thiazolidinediones</c:v>
                </c:pt>
                <c:pt idx="3">
                  <c:v>DPP-4i</c:v>
                </c:pt>
                <c:pt idx="4">
                  <c:v>SGLT-2i*</c:v>
                </c:pt>
                <c:pt idx="5">
                  <c:v>GLP-1 Receptor Agonists**</c:v>
                </c:pt>
                <c:pt idx="6">
                  <c:v>Insulin</c:v>
                </c:pt>
              </c:strCache>
            </c:strRef>
          </c:cat>
          <c:val>
            <c:numRef>
              <c:f>Sheet1!$D$27:$D$33</c:f>
              <c:numCache>
                <c:formatCode>General</c:formatCode>
                <c:ptCount val="7"/>
                <c:pt idx="0">
                  <c:v>4.9000000000000004</c:v>
                </c:pt>
                <c:pt idx="1">
                  <c:v>6.9</c:v>
                </c:pt>
                <c:pt idx="2">
                  <c:v>2</c:v>
                </c:pt>
                <c:pt idx="3">
                  <c:v>7.5</c:v>
                </c:pt>
                <c:pt idx="4">
                  <c:v>3.7</c:v>
                </c:pt>
                <c:pt idx="5">
                  <c:v>2.5</c:v>
                </c:pt>
                <c:pt idx="6">
                  <c:v>9.4</c:v>
                </c:pt>
              </c:numCache>
            </c:numRef>
          </c:val>
          <c:extLst xmlns:c16r2="http://schemas.microsoft.com/office/drawing/2015/06/chart">
            <c:ext xmlns:c16="http://schemas.microsoft.com/office/drawing/2014/chart" uri="{C3380CC4-5D6E-409C-BE32-E72D297353CC}">
              <c16:uniqueId val="{00000000-AA0E-430E-8F00-16BDCF11E170}"/>
            </c:ext>
          </c:extLst>
        </c:ser>
        <c:ser>
          <c:idx val="1"/>
          <c:order val="1"/>
          <c:tx>
            <c:v>Placebo</c:v>
          </c:tx>
          <c:spPr>
            <a:solidFill>
              <a:srgbClr val="92A9D7"/>
            </a:solidFill>
          </c:spPr>
          <c:invertIfNegative val="0"/>
          <c:cat>
            <c:strRef>
              <c:f>Sheet1!$C$27:$C$33</c:f>
              <c:strCache>
                <c:ptCount val="7"/>
                <c:pt idx="0">
                  <c:v>Metformin</c:v>
                </c:pt>
                <c:pt idx="1">
                  <c:v>Sulfonylureas</c:v>
                </c:pt>
                <c:pt idx="2">
                  <c:v>Thiazolidinediones</c:v>
                </c:pt>
                <c:pt idx="3">
                  <c:v>DPP-4i</c:v>
                </c:pt>
                <c:pt idx="4">
                  <c:v>SGLT-2i*</c:v>
                </c:pt>
                <c:pt idx="5">
                  <c:v>GLP-1 Receptor Agonists**</c:v>
                </c:pt>
                <c:pt idx="6">
                  <c:v>Insulin</c:v>
                </c:pt>
              </c:strCache>
            </c:strRef>
          </c:cat>
          <c:val>
            <c:numRef>
              <c:f>Sheet1!$E$27:$E$33</c:f>
              <c:numCache>
                <c:formatCode>General</c:formatCode>
                <c:ptCount val="7"/>
                <c:pt idx="0">
                  <c:v>6.1</c:v>
                </c:pt>
                <c:pt idx="1">
                  <c:v>8.8000000000000007</c:v>
                </c:pt>
                <c:pt idx="2">
                  <c:v>2.2999999999999998</c:v>
                </c:pt>
                <c:pt idx="3">
                  <c:v>10.6</c:v>
                </c:pt>
                <c:pt idx="4">
                  <c:v>5.4</c:v>
                </c:pt>
                <c:pt idx="5">
                  <c:v>3.6</c:v>
                </c:pt>
                <c:pt idx="6">
                  <c:v>13.8</c:v>
                </c:pt>
              </c:numCache>
            </c:numRef>
          </c:val>
          <c:extLst xmlns:c16r2="http://schemas.microsoft.com/office/drawing/2015/06/chart">
            <c:ext xmlns:c16="http://schemas.microsoft.com/office/drawing/2014/chart" uri="{C3380CC4-5D6E-409C-BE32-E72D297353CC}">
              <c16:uniqueId val="{00000001-AA0E-430E-8F00-16BDCF11E170}"/>
            </c:ext>
          </c:extLst>
        </c:ser>
        <c:dLbls>
          <c:showLegendKey val="0"/>
          <c:showVal val="0"/>
          <c:showCatName val="0"/>
          <c:showSerName val="0"/>
          <c:showPercent val="0"/>
          <c:showBubbleSize val="0"/>
        </c:dLbls>
        <c:gapWidth val="150"/>
        <c:axId val="470492200"/>
        <c:axId val="470492984"/>
      </c:barChart>
      <c:catAx>
        <c:axId val="470492200"/>
        <c:scaling>
          <c:orientation val="minMax"/>
        </c:scaling>
        <c:delete val="0"/>
        <c:axPos val="b"/>
        <c:numFmt formatCode="General" sourceLinked="0"/>
        <c:majorTickMark val="out"/>
        <c:minorTickMark val="none"/>
        <c:tickLblPos val="nextTo"/>
        <c:txPr>
          <a:bodyPr/>
          <a:lstStyle/>
          <a:p>
            <a:pPr>
              <a:defRPr sz="1100" baseline="0"/>
            </a:pPr>
            <a:endParaRPr lang="en-US"/>
          </a:p>
        </c:txPr>
        <c:crossAx val="470492984"/>
        <c:crosses val="autoZero"/>
        <c:auto val="1"/>
        <c:lblAlgn val="ctr"/>
        <c:lblOffset val="100"/>
        <c:noMultiLvlLbl val="0"/>
      </c:catAx>
      <c:valAx>
        <c:axId val="470492984"/>
        <c:scaling>
          <c:orientation val="minMax"/>
        </c:scaling>
        <c:delete val="0"/>
        <c:axPos val="l"/>
        <c:majorGridlines/>
        <c:title>
          <c:tx>
            <c:rich>
              <a:bodyPr rot="-5400000" vert="horz"/>
              <a:lstStyle/>
              <a:p>
                <a:pPr>
                  <a:defRPr/>
                </a:pPr>
                <a:r>
                  <a:rPr lang="en-GB" dirty="0"/>
                  <a:t>Proportion (%)</a:t>
                </a:r>
              </a:p>
            </c:rich>
          </c:tx>
          <c:layout>
            <c:manualLayout>
              <c:xMode val="edge"/>
              <c:yMode val="edge"/>
              <c:x val="1.0481569840780872E-3"/>
              <c:y val="0.27541244045951252"/>
            </c:manualLayout>
          </c:layout>
          <c:overlay val="0"/>
        </c:title>
        <c:numFmt formatCode="General" sourceLinked="1"/>
        <c:majorTickMark val="out"/>
        <c:minorTickMark val="none"/>
        <c:tickLblPos val="nextTo"/>
        <c:crossAx val="470492200"/>
        <c:crosses val="autoZero"/>
        <c:crossBetween val="between"/>
      </c:valAx>
    </c:plotArea>
    <c:legend>
      <c:legendPos val="b"/>
      <c:layout>
        <c:manualLayout>
          <c:xMode val="edge"/>
          <c:yMode val="edge"/>
          <c:x val="0.38847706941676752"/>
          <c:y val="0.90077902223618433"/>
          <c:w val="0.22304578346541223"/>
          <c:h val="7.8725933388205424E-2"/>
        </c:manualLayout>
      </c:layout>
      <c:overlay val="0"/>
    </c:legend>
    <c:plotVisOnly val="1"/>
    <c:dispBlanksAs val="gap"/>
    <c:showDLblsOverMax val="0"/>
  </c:chart>
  <c:txPr>
    <a:bodyPr/>
    <a:lstStyle/>
    <a:p>
      <a:pPr>
        <a:defRPr sz="1300">
          <a:latin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02403314043576"/>
          <c:y val="0.12049770792403405"/>
          <c:w val="0.65752572494703221"/>
          <c:h val="0.74839121534169717"/>
        </c:manualLayout>
      </c:layout>
      <c:scatterChart>
        <c:scatterStyle val="lineMarker"/>
        <c:varyColors val="0"/>
        <c:ser>
          <c:idx val="0"/>
          <c:order val="0"/>
          <c:tx>
            <c:strRef>
              <c:f>Sheet1!$B$7</c:f>
              <c:strCache>
                <c:ptCount val="1"/>
                <c:pt idx="0">
                  <c:v>MACE</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0-26FF-4D71-BAB8-6491E446773A}"/>
              </c:ext>
            </c:extLst>
          </c:dPt>
          <c:dPt>
            <c:idx val="2"/>
            <c:marker>
              <c:symbol val="none"/>
            </c:marker>
            <c:bubble3D val="0"/>
            <c:extLst xmlns:c16r2="http://schemas.microsoft.com/office/drawing/2015/06/chart">
              <c:ext xmlns:c16="http://schemas.microsoft.com/office/drawing/2014/chart" uri="{C3380CC4-5D6E-409C-BE32-E72D297353CC}">
                <c16:uniqueId val="{00000001-26FF-4D71-BAB8-6491E446773A}"/>
              </c:ext>
            </c:extLst>
          </c:dPt>
          <c:xVal>
            <c:numRef>
              <c:f>Sheet1!$D$7:$D$9</c:f>
              <c:numCache>
                <c:formatCode>General</c:formatCode>
                <c:ptCount val="3"/>
                <c:pt idx="0">
                  <c:v>0.91</c:v>
                </c:pt>
                <c:pt idx="1">
                  <c:v>0.83</c:v>
                </c:pt>
                <c:pt idx="2">
                  <c:v>1</c:v>
                </c:pt>
              </c:numCache>
            </c:numRef>
          </c:xVal>
          <c:yVal>
            <c:numRef>
              <c:f>Sheet1!$E$7:$E$9</c:f>
              <c:numCache>
                <c:formatCode>General</c:formatCode>
                <c:ptCount val="3"/>
                <c:pt idx="0">
                  <c:v>4</c:v>
                </c:pt>
                <c:pt idx="1">
                  <c:v>4</c:v>
                </c:pt>
                <c:pt idx="2">
                  <c:v>4</c:v>
                </c:pt>
              </c:numCache>
            </c:numRef>
          </c:yVal>
          <c:smooth val="0"/>
          <c:extLst xmlns:c16r2="http://schemas.microsoft.com/office/drawing/2015/06/chart">
            <c:ext xmlns:c16="http://schemas.microsoft.com/office/drawing/2014/chart" uri="{C3380CC4-5D6E-409C-BE32-E72D297353CC}">
              <c16:uniqueId val="{00000002-26FF-4D71-BAB8-6491E446773A}"/>
            </c:ext>
          </c:extLst>
        </c:ser>
        <c:ser>
          <c:idx val="1"/>
          <c:order val="1"/>
          <c:tx>
            <c:strRef>
              <c:f>Sheet1!$B$10</c:f>
              <c:strCache>
                <c:ptCount val="1"/>
                <c:pt idx="0">
                  <c:v>CV-death</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3-26FF-4D71-BAB8-6491E446773A}"/>
              </c:ext>
            </c:extLst>
          </c:dPt>
          <c:dPt>
            <c:idx val="2"/>
            <c:marker>
              <c:symbol val="none"/>
            </c:marker>
            <c:bubble3D val="0"/>
            <c:extLst xmlns:c16r2="http://schemas.microsoft.com/office/drawing/2015/06/chart">
              <c:ext xmlns:c16="http://schemas.microsoft.com/office/drawing/2014/chart" uri="{C3380CC4-5D6E-409C-BE32-E72D297353CC}">
                <c16:uniqueId val="{00000004-26FF-4D71-BAB8-6491E446773A}"/>
              </c:ext>
            </c:extLst>
          </c:dPt>
          <c:xVal>
            <c:numRef>
              <c:f>Sheet1!$D$10:$D$12</c:f>
              <c:numCache>
                <c:formatCode>General</c:formatCode>
                <c:ptCount val="3"/>
                <c:pt idx="0">
                  <c:v>0.88</c:v>
                </c:pt>
                <c:pt idx="1">
                  <c:v>0.73</c:v>
                </c:pt>
                <c:pt idx="2">
                  <c:v>1.05</c:v>
                </c:pt>
              </c:numCache>
            </c:numRef>
          </c:xVal>
          <c:yVal>
            <c:numRef>
              <c:f>Sheet1!$E$10:$E$12</c:f>
              <c:numCache>
                <c:formatCode>General</c:formatCode>
                <c:ptCount val="3"/>
                <c:pt idx="0">
                  <c:v>3</c:v>
                </c:pt>
                <c:pt idx="1">
                  <c:v>3</c:v>
                </c:pt>
                <c:pt idx="2">
                  <c:v>3</c:v>
                </c:pt>
              </c:numCache>
            </c:numRef>
          </c:yVal>
          <c:smooth val="0"/>
          <c:extLst xmlns:c16r2="http://schemas.microsoft.com/office/drawing/2015/06/chart">
            <c:ext xmlns:c16="http://schemas.microsoft.com/office/drawing/2014/chart" uri="{C3380CC4-5D6E-409C-BE32-E72D297353CC}">
              <c16:uniqueId val="{00000005-26FF-4D71-BAB8-6491E446773A}"/>
            </c:ext>
          </c:extLst>
        </c:ser>
        <c:ser>
          <c:idx val="2"/>
          <c:order val="2"/>
          <c:tx>
            <c:strRef>
              <c:f>Sheet1!$B$13</c:f>
              <c:strCache>
                <c:ptCount val="1"/>
                <c:pt idx="0">
                  <c:v>Non-fatal MI</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6-26FF-4D71-BAB8-6491E446773A}"/>
              </c:ext>
            </c:extLst>
          </c:dPt>
          <c:dPt>
            <c:idx val="2"/>
            <c:marker>
              <c:symbol val="none"/>
            </c:marker>
            <c:bubble3D val="0"/>
            <c:extLst xmlns:c16r2="http://schemas.microsoft.com/office/drawing/2015/06/chart">
              <c:ext xmlns:c16="http://schemas.microsoft.com/office/drawing/2014/chart" uri="{C3380CC4-5D6E-409C-BE32-E72D297353CC}">
                <c16:uniqueId val="{00000007-26FF-4D71-BAB8-6491E446773A}"/>
              </c:ext>
            </c:extLst>
          </c:dPt>
          <c:xVal>
            <c:numRef>
              <c:f>Sheet1!$D$13:$D$15</c:f>
              <c:numCache>
                <c:formatCode>General</c:formatCode>
                <c:ptCount val="3"/>
                <c:pt idx="0">
                  <c:v>0.95</c:v>
                </c:pt>
                <c:pt idx="1">
                  <c:v>0.84</c:v>
                </c:pt>
                <c:pt idx="2">
                  <c:v>1.0900000000000001</c:v>
                </c:pt>
              </c:numCache>
            </c:numRef>
          </c:xVal>
          <c:yVal>
            <c:numRef>
              <c:f>Sheet1!$E$13:$E$15</c:f>
              <c:numCache>
                <c:formatCode>General</c:formatCode>
                <c:ptCount val="3"/>
                <c:pt idx="0">
                  <c:v>2</c:v>
                </c:pt>
                <c:pt idx="1">
                  <c:v>2</c:v>
                </c:pt>
                <c:pt idx="2">
                  <c:v>2</c:v>
                </c:pt>
              </c:numCache>
            </c:numRef>
          </c:yVal>
          <c:smooth val="0"/>
          <c:extLst xmlns:c16r2="http://schemas.microsoft.com/office/drawing/2015/06/chart">
            <c:ext xmlns:c16="http://schemas.microsoft.com/office/drawing/2014/chart" uri="{C3380CC4-5D6E-409C-BE32-E72D297353CC}">
              <c16:uniqueId val="{00000008-26FF-4D71-BAB8-6491E446773A}"/>
            </c:ext>
          </c:extLst>
        </c:ser>
        <c:ser>
          <c:idx val="3"/>
          <c:order val="3"/>
          <c:tx>
            <c:strRef>
              <c:f>Sheet1!$B$16</c:f>
              <c:strCache>
                <c:ptCount val="1"/>
                <c:pt idx="0">
                  <c:v>Non-fatal stroke</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9-26FF-4D71-BAB8-6491E446773A}"/>
              </c:ext>
            </c:extLst>
          </c:dPt>
          <c:dPt>
            <c:idx val="2"/>
            <c:marker>
              <c:symbol val="none"/>
            </c:marker>
            <c:bubble3D val="0"/>
            <c:extLst xmlns:c16r2="http://schemas.microsoft.com/office/drawing/2015/06/chart">
              <c:ext xmlns:c16="http://schemas.microsoft.com/office/drawing/2014/chart" uri="{C3380CC4-5D6E-409C-BE32-E72D297353CC}">
                <c16:uniqueId val="{0000000A-26FF-4D71-BAB8-6491E446773A}"/>
              </c:ext>
            </c:extLst>
          </c:dPt>
          <c:xVal>
            <c:numRef>
              <c:f>Sheet1!$D$16:$D$18</c:f>
              <c:numCache>
                <c:formatCode>General</c:formatCode>
                <c:ptCount val="3"/>
                <c:pt idx="0">
                  <c:v>0.86</c:v>
                </c:pt>
                <c:pt idx="1">
                  <c:v>0.7</c:v>
                </c:pt>
                <c:pt idx="2">
                  <c:v>1.07</c:v>
                </c:pt>
              </c:numCache>
            </c:numRef>
          </c:xVal>
          <c:yVal>
            <c:numRef>
              <c:f>Sheet1!$E$16:$E$18</c:f>
              <c:numCache>
                <c:formatCode>General</c:formatCode>
                <c:ptCount val="3"/>
                <c:pt idx="0">
                  <c:v>1</c:v>
                </c:pt>
                <c:pt idx="1">
                  <c:v>1</c:v>
                </c:pt>
                <c:pt idx="2">
                  <c:v>1</c:v>
                </c:pt>
              </c:numCache>
            </c:numRef>
          </c:yVal>
          <c:smooth val="0"/>
          <c:extLst xmlns:c16r2="http://schemas.microsoft.com/office/drawing/2015/06/chart">
            <c:ext xmlns:c16="http://schemas.microsoft.com/office/drawing/2014/chart" uri="{C3380CC4-5D6E-409C-BE32-E72D297353CC}">
              <c16:uniqueId val="{0000000B-26FF-4D71-BAB8-6491E446773A}"/>
            </c:ext>
          </c:extLst>
        </c:ser>
        <c:dLbls>
          <c:showLegendKey val="0"/>
          <c:showVal val="0"/>
          <c:showCatName val="0"/>
          <c:showSerName val="0"/>
          <c:showPercent val="0"/>
          <c:showBubbleSize val="0"/>
        </c:dLbls>
        <c:axId val="468294672"/>
        <c:axId val="468295064"/>
      </c:scatterChart>
      <c:valAx>
        <c:axId val="468294672"/>
        <c:scaling>
          <c:orientation val="minMax"/>
          <c:max val="2"/>
        </c:scaling>
        <c:delete val="0"/>
        <c:axPos val="b"/>
        <c:numFmt formatCode="General" sourceLinked="1"/>
        <c:majorTickMark val="out"/>
        <c:minorTickMark val="none"/>
        <c:tickLblPos val="nextTo"/>
        <c:txPr>
          <a:bodyPr/>
          <a:lstStyle/>
          <a:p>
            <a:pPr>
              <a:defRPr sz="1100" baseline="0">
                <a:latin typeface="Arial" panose="020B0604020202020204" pitchFamily="34" charset="0"/>
              </a:defRPr>
            </a:pPr>
            <a:endParaRPr lang="en-US"/>
          </a:p>
        </c:txPr>
        <c:crossAx val="468295064"/>
        <c:crosses val="autoZero"/>
        <c:crossBetween val="midCat"/>
        <c:majorUnit val="0.5"/>
      </c:valAx>
      <c:valAx>
        <c:axId val="468295064"/>
        <c:scaling>
          <c:orientation val="minMax"/>
          <c:max val="4.5"/>
          <c:min val="0.5"/>
        </c:scaling>
        <c:delete val="1"/>
        <c:axPos val="l"/>
        <c:numFmt formatCode="General" sourceLinked="1"/>
        <c:majorTickMark val="out"/>
        <c:minorTickMark val="none"/>
        <c:tickLblPos val="nextTo"/>
        <c:crossAx val="468294672"/>
        <c:crosses val="autoZero"/>
        <c:crossBetween val="midCat"/>
        <c:majorUnit val="0.5"/>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Secondary!$C$7</c:f>
              <c:strCache>
                <c:ptCount val="1"/>
                <c:pt idx="0">
                  <c:v>All cause mortality</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0-F208-4B1A-B1A7-1F432B04D786}"/>
              </c:ext>
            </c:extLst>
          </c:dPt>
          <c:dPt>
            <c:idx val="2"/>
            <c:marker>
              <c:symbol val="none"/>
            </c:marker>
            <c:bubble3D val="0"/>
            <c:extLst xmlns:c16r2="http://schemas.microsoft.com/office/drawing/2015/06/chart">
              <c:ext xmlns:c16="http://schemas.microsoft.com/office/drawing/2014/chart" uri="{C3380CC4-5D6E-409C-BE32-E72D297353CC}">
                <c16:uniqueId val="{00000001-F208-4B1A-B1A7-1F432B04D786}"/>
              </c:ext>
            </c:extLst>
          </c:dPt>
          <c:xVal>
            <c:numRef>
              <c:f>Secondary!$E$7:$E$9</c:f>
              <c:numCache>
                <c:formatCode>General</c:formatCode>
                <c:ptCount val="3"/>
                <c:pt idx="0">
                  <c:v>0.86</c:v>
                </c:pt>
                <c:pt idx="1">
                  <c:v>0.77</c:v>
                </c:pt>
                <c:pt idx="2">
                  <c:v>0.97</c:v>
                </c:pt>
              </c:numCache>
            </c:numRef>
          </c:xVal>
          <c:yVal>
            <c:numRef>
              <c:f>Secondary!$F$7:$F$9</c:f>
              <c:numCache>
                <c:formatCode>General</c:formatCode>
                <c:ptCount val="3"/>
                <c:pt idx="0">
                  <c:v>6</c:v>
                </c:pt>
                <c:pt idx="1">
                  <c:v>6</c:v>
                </c:pt>
                <c:pt idx="2">
                  <c:v>6</c:v>
                </c:pt>
              </c:numCache>
            </c:numRef>
          </c:yVal>
          <c:smooth val="0"/>
          <c:extLst xmlns:c16r2="http://schemas.microsoft.com/office/drawing/2015/06/chart">
            <c:ext xmlns:c16="http://schemas.microsoft.com/office/drawing/2014/chart" uri="{C3380CC4-5D6E-409C-BE32-E72D297353CC}">
              <c16:uniqueId val="{00000002-F208-4B1A-B1A7-1F432B04D786}"/>
            </c:ext>
          </c:extLst>
        </c:ser>
        <c:ser>
          <c:idx val="1"/>
          <c:order val="1"/>
          <c:tx>
            <c:strRef>
              <c:f>Secondary!$C$10</c:f>
              <c:strCache>
                <c:ptCount val="1"/>
                <c:pt idx="0">
                  <c:v>CV-death</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3-F208-4B1A-B1A7-1F432B04D786}"/>
              </c:ext>
            </c:extLst>
          </c:dPt>
          <c:dPt>
            <c:idx val="2"/>
            <c:marker>
              <c:symbol val="none"/>
            </c:marker>
            <c:bubble3D val="0"/>
            <c:extLst xmlns:c16r2="http://schemas.microsoft.com/office/drawing/2015/06/chart">
              <c:ext xmlns:c16="http://schemas.microsoft.com/office/drawing/2014/chart" uri="{C3380CC4-5D6E-409C-BE32-E72D297353CC}">
                <c16:uniqueId val="{00000004-F208-4B1A-B1A7-1F432B04D786}"/>
              </c:ext>
            </c:extLst>
          </c:dPt>
          <c:xVal>
            <c:numRef>
              <c:f>Secondary!$E$10:$E$12</c:f>
              <c:numCache>
                <c:formatCode>General</c:formatCode>
                <c:ptCount val="3"/>
                <c:pt idx="0">
                  <c:v>0.88</c:v>
                </c:pt>
                <c:pt idx="1">
                  <c:v>0.76</c:v>
                </c:pt>
                <c:pt idx="2">
                  <c:v>1.02</c:v>
                </c:pt>
              </c:numCache>
            </c:numRef>
          </c:xVal>
          <c:yVal>
            <c:numRef>
              <c:f>Secondary!$F$10:$F$12</c:f>
              <c:numCache>
                <c:formatCode>General</c:formatCode>
                <c:ptCount val="3"/>
                <c:pt idx="0">
                  <c:v>5</c:v>
                </c:pt>
                <c:pt idx="1">
                  <c:v>5</c:v>
                </c:pt>
                <c:pt idx="2">
                  <c:v>5</c:v>
                </c:pt>
              </c:numCache>
            </c:numRef>
          </c:yVal>
          <c:smooth val="0"/>
          <c:extLst xmlns:c16r2="http://schemas.microsoft.com/office/drawing/2015/06/chart">
            <c:ext xmlns:c16="http://schemas.microsoft.com/office/drawing/2014/chart" uri="{C3380CC4-5D6E-409C-BE32-E72D297353CC}">
              <c16:uniqueId val="{00000005-F208-4B1A-B1A7-1F432B04D786}"/>
            </c:ext>
          </c:extLst>
        </c:ser>
        <c:ser>
          <c:idx val="2"/>
          <c:order val="2"/>
          <c:tx>
            <c:strRef>
              <c:f>Secondary!$C$13</c:f>
              <c:strCache>
                <c:ptCount val="1"/>
                <c:pt idx="0">
                  <c:v>MI</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6-F208-4B1A-B1A7-1F432B04D786}"/>
              </c:ext>
            </c:extLst>
          </c:dPt>
          <c:dPt>
            <c:idx val="2"/>
            <c:marker>
              <c:symbol val="none"/>
            </c:marker>
            <c:bubble3D val="0"/>
            <c:extLst xmlns:c16r2="http://schemas.microsoft.com/office/drawing/2015/06/chart">
              <c:ext xmlns:c16="http://schemas.microsoft.com/office/drawing/2014/chart" uri="{C3380CC4-5D6E-409C-BE32-E72D297353CC}">
                <c16:uniqueId val="{00000007-F208-4B1A-B1A7-1F432B04D786}"/>
              </c:ext>
            </c:extLst>
          </c:dPt>
          <c:xVal>
            <c:numRef>
              <c:f>Secondary!$E$13:$E$15</c:f>
              <c:numCache>
                <c:formatCode>General</c:formatCode>
                <c:ptCount val="3"/>
                <c:pt idx="0">
                  <c:v>0.97</c:v>
                </c:pt>
                <c:pt idx="1">
                  <c:v>0.85</c:v>
                </c:pt>
                <c:pt idx="2">
                  <c:v>1.1000000000000001</c:v>
                </c:pt>
              </c:numCache>
            </c:numRef>
          </c:xVal>
          <c:yVal>
            <c:numRef>
              <c:f>Secondary!$F$13:$F$15</c:f>
              <c:numCache>
                <c:formatCode>General</c:formatCode>
                <c:ptCount val="3"/>
                <c:pt idx="0">
                  <c:v>4</c:v>
                </c:pt>
                <c:pt idx="1">
                  <c:v>4</c:v>
                </c:pt>
                <c:pt idx="2">
                  <c:v>4</c:v>
                </c:pt>
              </c:numCache>
            </c:numRef>
          </c:yVal>
          <c:smooth val="0"/>
          <c:extLst xmlns:c16r2="http://schemas.microsoft.com/office/drawing/2015/06/chart">
            <c:ext xmlns:c16="http://schemas.microsoft.com/office/drawing/2014/chart" uri="{C3380CC4-5D6E-409C-BE32-E72D297353CC}">
              <c16:uniqueId val="{00000008-F208-4B1A-B1A7-1F432B04D786}"/>
            </c:ext>
          </c:extLst>
        </c:ser>
        <c:ser>
          <c:idx val="3"/>
          <c:order val="3"/>
          <c:tx>
            <c:strRef>
              <c:f>Secondary!$C$16</c:f>
              <c:strCache>
                <c:ptCount val="1"/>
                <c:pt idx="0">
                  <c:v>Stroke</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9-F208-4B1A-B1A7-1F432B04D786}"/>
              </c:ext>
            </c:extLst>
          </c:dPt>
          <c:dPt>
            <c:idx val="2"/>
            <c:marker>
              <c:symbol val="none"/>
            </c:marker>
            <c:bubble3D val="0"/>
            <c:extLst xmlns:c16r2="http://schemas.microsoft.com/office/drawing/2015/06/chart">
              <c:ext xmlns:c16="http://schemas.microsoft.com/office/drawing/2014/chart" uri="{C3380CC4-5D6E-409C-BE32-E72D297353CC}">
                <c16:uniqueId val="{0000000A-F208-4B1A-B1A7-1F432B04D786}"/>
              </c:ext>
            </c:extLst>
          </c:dPt>
          <c:xVal>
            <c:numRef>
              <c:f>Secondary!$E$16:$E$18</c:f>
              <c:numCache>
                <c:formatCode>General</c:formatCode>
                <c:ptCount val="3"/>
                <c:pt idx="0">
                  <c:v>0.85</c:v>
                </c:pt>
                <c:pt idx="1">
                  <c:v>0.7</c:v>
                </c:pt>
                <c:pt idx="2">
                  <c:v>1.03</c:v>
                </c:pt>
              </c:numCache>
            </c:numRef>
          </c:xVal>
          <c:yVal>
            <c:numRef>
              <c:f>Secondary!$F$16:$F$18</c:f>
              <c:numCache>
                <c:formatCode>General</c:formatCode>
                <c:ptCount val="3"/>
                <c:pt idx="0">
                  <c:v>3</c:v>
                </c:pt>
                <c:pt idx="1">
                  <c:v>3</c:v>
                </c:pt>
                <c:pt idx="2">
                  <c:v>3</c:v>
                </c:pt>
              </c:numCache>
            </c:numRef>
          </c:yVal>
          <c:smooth val="0"/>
          <c:extLst xmlns:c16r2="http://schemas.microsoft.com/office/drawing/2015/06/chart">
            <c:ext xmlns:c16="http://schemas.microsoft.com/office/drawing/2014/chart" uri="{C3380CC4-5D6E-409C-BE32-E72D297353CC}">
              <c16:uniqueId val="{0000000B-F208-4B1A-B1A7-1F432B04D786}"/>
            </c:ext>
          </c:extLst>
        </c:ser>
        <c:ser>
          <c:idx val="4"/>
          <c:order val="4"/>
          <c:tx>
            <c:strRef>
              <c:f>Secondary!$C$19</c:f>
              <c:strCache>
                <c:ptCount val="1"/>
                <c:pt idx="0">
                  <c:v>ACS</c:v>
                </c:pt>
              </c:strCache>
            </c:strRef>
          </c:tx>
          <c:spPr>
            <a:ln w="28575">
              <a:solidFill>
                <a:schemeClr val="tx1"/>
              </a:solidFill>
            </a:ln>
          </c:spPr>
          <c:marker>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C-F208-4B1A-B1A7-1F432B04D786}"/>
              </c:ext>
            </c:extLst>
          </c:dPt>
          <c:dPt>
            <c:idx val="2"/>
            <c:marker>
              <c:symbol val="none"/>
            </c:marker>
            <c:bubble3D val="0"/>
            <c:extLst xmlns:c16r2="http://schemas.microsoft.com/office/drawing/2015/06/chart">
              <c:ext xmlns:c16="http://schemas.microsoft.com/office/drawing/2014/chart" uri="{C3380CC4-5D6E-409C-BE32-E72D297353CC}">
                <c16:uniqueId val="{0000000D-F208-4B1A-B1A7-1F432B04D786}"/>
              </c:ext>
            </c:extLst>
          </c:dPt>
          <c:xVal>
            <c:numRef>
              <c:f>Secondary!$E$19:$E$21</c:f>
              <c:numCache>
                <c:formatCode>General</c:formatCode>
                <c:ptCount val="3"/>
                <c:pt idx="0">
                  <c:v>1.05</c:v>
                </c:pt>
                <c:pt idx="1">
                  <c:v>0.94</c:v>
                </c:pt>
                <c:pt idx="2">
                  <c:v>1.18</c:v>
                </c:pt>
              </c:numCache>
            </c:numRef>
          </c:xVal>
          <c:yVal>
            <c:numRef>
              <c:f>Secondary!$F$19:$F$21</c:f>
              <c:numCache>
                <c:formatCode>General</c:formatCode>
                <c:ptCount val="3"/>
                <c:pt idx="0">
                  <c:v>2</c:v>
                </c:pt>
                <c:pt idx="1">
                  <c:v>2</c:v>
                </c:pt>
                <c:pt idx="2">
                  <c:v>2</c:v>
                </c:pt>
              </c:numCache>
            </c:numRef>
          </c:yVal>
          <c:smooth val="0"/>
          <c:extLst xmlns:c16r2="http://schemas.microsoft.com/office/drawing/2015/06/chart">
            <c:ext xmlns:c16="http://schemas.microsoft.com/office/drawing/2014/chart" uri="{C3380CC4-5D6E-409C-BE32-E72D297353CC}">
              <c16:uniqueId val="{0000000E-F208-4B1A-B1A7-1F432B04D786}"/>
            </c:ext>
          </c:extLst>
        </c:ser>
        <c:ser>
          <c:idx val="5"/>
          <c:order val="5"/>
          <c:tx>
            <c:strRef>
              <c:f>Secondary!$C$22</c:f>
              <c:strCache>
                <c:ptCount val="1"/>
                <c:pt idx="0">
                  <c:v>Heart Failure</c:v>
                </c:pt>
              </c:strCache>
            </c:strRef>
          </c:tx>
          <c:spPr>
            <a:ln w="28575">
              <a:solidFill>
                <a:schemeClr val="tx1"/>
              </a:solidFill>
            </a:ln>
          </c:spPr>
          <c:marker>
            <c:symbol val="square"/>
            <c:size val="7"/>
            <c:spPr>
              <a:solidFill>
                <a:schemeClr val="tx1"/>
              </a:solidFill>
              <a:ln>
                <a:solidFill>
                  <a:schemeClr val="tx1"/>
                </a:solidFill>
              </a:ln>
            </c:spPr>
          </c:marker>
          <c:dPt>
            <c:idx val="1"/>
            <c:marker>
              <c:symbol val="none"/>
            </c:marker>
            <c:bubble3D val="0"/>
            <c:extLst xmlns:c16r2="http://schemas.microsoft.com/office/drawing/2015/06/chart">
              <c:ext xmlns:c16="http://schemas.microsoft.com/office/drawing/2014/chart" uri="{C3380CC4-5D6E-409C-BE32-E72D297353CC}">
                <c16:uniqueId val="{0000000F-F208-4B1A-B1A7-1F432B04D786}"/>
              </c:ext>
            </c:extLst>
          </c:dPt>
          <c:dPt>
            <c:idx val="2"/>
            <c:marker>
              <c:symbol val="none"/>
            </c:marker>
            <c:bubble3D val="0"/>
            <c:extLst xmlns:c16r2="http://schemas.microsoft.com/office/drawing/2015/06/chart">
              <c:ext xmlns:c16="http://schemas.microsoft.com/office/drawing/2014/chart" uri="{C3380CC4-5D6E-409C-BE32-E72D297353CC}">
                <c16:uniqueId val="{00000010-F208-4B1A-B1A7-1F432B04D786}"/>
              </c:ext>
            </c:extLst>
          </c:dPt>
          <c:xVal>
            <c:numRef>
              <c:f>Secondary!$E$22:$E$24</c:f>
              <c:numCache>
                <c:formatCode>General</c:formatCode>
                <c:ptCount val="3"/>
                <c:pt idx="0">
                  <c:v>0.94</c:v>
                </c:pt>
                <c:pt idx="1">
                  <c:v>0.78</c:v>
                </c:pt>
                <c:pt idx="2">
                  <c:v>1.1299999999999999</c:v>
                </c:pt>
              </c:numCache>
            </c:numRef>
          </c:xVal>
          <c:yVal>
            <c:numRef>
              <c:f>Secondary!$F$22:$F$24</c:f>
              <c:numCache>
                <c:formatCode>General</c:formatCode>
                <c:ptCount val="3"/>
                <c:pt idx="0">
                  <c:v>1</c:v>
                </c:pt>
                <c:pt idx="1">
                  <c:v>1</c:v>
                </c:pt>
                <c:pt idx="2">
                  <c:v>1</c:v>
                </c:pt>
              </c:numCache>
            </c:numRef>
          </c:yVal>
          <c:smooth val="0"/>
          <c:extLst xmlns:c16r2="http://schemas.microsoft.com/office/drawing/2015/06/chart">
            <c:ext xmlns:c16="http://schemas.microsoft.com/office/drawing/2014/chart" uri="{C3380CC4-5D6E-409C-BE32-E72D297353CC}">
              <c16:uniqueId val="{00000011-F208-4B1A-B1A7-1F432B04D786}"/>
            </c:ext>
          </c:extLst>
        </c:ser>
        <c:dLbls>
          <c:showLegendKey val="0"/>
          <c:showVal val="0"/>
          <c:showCatName val="0"/>
          <c:showSerName val="0"/>
          <c:showPercent val="0"/>
          <c:showBubbleSize val="0"/>
        </c:dLbls>
        <c:axId val="468295456"/>
        <c:axId val="468291536"/>
      </c:scatterChart>
      <c:valAx>
        <c:axId val="468295456"/>
        <c:scaling>
          <c:orientation val="minMax"/>
          <c:max val="2"/>
          <c:min val="0"/>
        </c:scaling>
        <c:delete val="0"/>
        <c:axPos val="b"/>
        <c:numFmt formatCode="General" sourceLinked="1"/>
        <c:majorTickMark val="out"/>
        <c:minorTickMark val="none"/>
        <c:tickLblPos val="nextTo"/>
        <c:txPr>
          <a:bodyPr/>
          <a:lstStyle/>
          <a:p>
            <a:pPr>
              <a:defRPr sz="1100" baseline="0">
                <a:latin typeface="Arial" panose="020B0604020202020204" pitchFamily="34" charset="0"/>
              </a:defRPr>
            </a:pPr>
            <a:endParaRPr lang="en-US"/>
          </a:p>
        </c:txPr>
        <c:crossAx val="468291536"/>
        <c:crosses val="autoZero"/>
        <c:crossBetween val="midCat"/>
        <c:majorUnit val="0.5"/>
      </c:valAx>
      <c:valAx>
        <c:axId val="468291536"/>
        <c:scaling>
          <c:orientation val="minMax"/>
          <c:max val="7"/>
          <c:min val="0"/>
        </c:scaling>
        <c:delete val="1"/>
        <c:axPos val="l"/>
        <c:numFmt formatCode="General" sourceLinked="1"/>
        <c:majorTickMark val="out"/>
        <c:minorTickMark val="none"/>
        <c:tickLblPos val="nextTo"/>
        <c:crossAx val="468295456"/>
        <c:crosses val="autoZero"/>
        <c:crossBetween val="midCat"/>
        <c:majorUnit val="1"/>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0.35671</cdr:x>
      <cdr:y>0.64748</cdr:y>
    </cdr:from>
    <cdr:to>
      <cdr:x>0.40357</cdr:x>
      <cdr:y>0.71578</cdr:y>
    </cdr:to>
    <cdr:sp macro="" textlink="">
      <cdr:nvSpPr>
        <cdr:cNvPr id="2" name="TextBox 7"/>
        <cdr:cNvSpPr txBox="1"/>
      </cdr:nvSpPr>
      <cdr:spPr>
        <a:xfrm xmlns:a="http://schemas.openxmlformats.org/drawingml/2006/main">
          <a:off x="3168921" y="2407341"/>
          <a:ext cx="41629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50" b="1" dirty="0">
              <a:solidFill>
                <a:srgbClr val="8A0054"/>
              </a:solidFill>
              <a:latin typeface="Arial"/>
              <a:cs typeface="Arial"/>
            </a:rPr>
            <a:t>146</a:t>
          </a:r>
        </a:p>
      </cdr:txBody>
    </cdr:sp>
  </cdr:relSizeAnchor>
  <cdr:relSizeAnchor xmlns:cdr="http://schemas.openxmlformats.org/drawingml/2006/chartDrawing">
    <cdr:from>
      <cdr:x>0.39566</cdr:x>
      <cdr:y>0.63167</cdr:y>
    </cdr:from>
    <cdr:to>
      <cdr:x>0.44252</cdr:x>
      <cdr:y>0.69996</cdr:y>
    </cdr:to>
    <cdr:sp macro="" textlink="">
      <cdr:nvSpPr>
        <cdr:cNvPr id="3" name="TextBox 7"/>
        <cdr:cNvSpPr txBox="1"/>
      </cdr:nvSpPr>
      <cdr:spPr>
        <a:xfrm xmlns:a="http://schemas.openxmlformats.org/drawingml/2006/main">
          <a:off x="3514943" y="2348540"/>
          <a:ext cx="41629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chemeClr val="accent1"/>
              </a:solidFill>
              <a:latin typeface="Arial"/>
              <a:cs typeface="Arial"/>
            </a:rPr>
            <a:t>173</a:t>
          </a:r>
        </a:p>
      </cdr:txBody>
    </cdr:sp>
  </cdr:relSizeAnchor>
  <cdr:relSizeAnchor xmlns:cdr="http://schemas.openxmlformats.org/drawingml/2006/chartDrawing">
    <cdr:from>
      <cdr:x>0.4855</cdr:x>
      <cdr:y>0.385</cdr:y>
    </cdr:from>
    <cdr:to>
      <cdr:x>0.53342</cdr:x>
      <cdr:y>0.45329</cdr:y>
    </cdr:to>
    <cdr:sp macro="" textlink="">
      <cdr:nvSpPr>
        <cdr:cNvPr id="4" name="TextBox 7"/>
        <cdr:cNvSpPr txBox="1"/>
      </cdr:nvSpPr>
      <cdr:spPr>
        <a:xfrm xmlns:a="http://schemas.openxmlformats.org/drawingml/2006/main">
          <a:off x="4313043" y="1431428"/>
          <a:ext cx="425709" cy="25390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rgbClr val="8A0054"/>
              </a:solidFill>
              <a:latin typeface="Arial"/>
              <a:cs typeface="Arial"/>
            </a:rPr>
            <a:t>549</a:t>
          </a:r>
        </a:p>
      </cdr:txBody>
    </cdr:sp>
  </cdr:relSizeAnchor>
  <cdr:relSizeAnchor xmlns:cdr="http://schemas.openxmlformats.org/drawingml/2006/chartDrawing">
    <cdr:from>
      <cdr:x>0.52916</cdr:x>
      <cdr:y>0.23174</cdr:y>
    </cdr:from>
    <cdr:to>
      <cdr:x>0.57603</cdr:x>
      <cdr:y>0.30211</cdr:y>
    </cdr:to>
    <cdr:sp macro="" textlink="">
      <cdr:nvSpPr>
        <cdr:cNvPr id="5" name="TextBox 7"/>
        <cdr:cNvSpPr txBox="1"/>
      </cdr:nvSpPr>
      <cdr:spPr>
        <a:xfrm xmlns:a="http://schemas.openxmlformats.org/drawingml/2006/main">
          <a:off x="4700887" y="861615"/>
          <a:ext cx="416382"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chemeClr val="accent1"/>
              </a:solidFill>
              <a:latin typeface="Arial"/>
              <a:cs typeface="Arial"/>
            </a:rPr>
            <a:t>782</a:t>
          </a:r>
        </a:p>
      </cdr:txBody>
    </cdr:sp>
  </cdr:relSizeAnchor>
  <cdr:relSizeAnchor xmlns:cdr="http://schemas.openxmlformats.org/drawingml/2006/chartDrawing">
    <cdr:from>
      <cdr:x>0.62019</cdr:x>
      <cdr:y>0.5747</cdr:y>
    </cdr:from>
    <cdr:to>
      <cdr:x>0.66666</cdr:x>
      <cdr:y>0.64299</cdr:y>
    </cdr:to>
    <cdr:sp macro="" textlink="">
      <cdr:nvSpPr>
        <cdr:cNvPr id="6" name="TextBox 7"/>
        <cdr:cNvSpPr txBox="1"/>
      </cdr:nvSpPr>
      <cdr:spPr>
        <a:xfrm xmlns:a="http://schemas.openxmlformats.org/drawingml/2006/main">
          <a:off x="5509627" y="2136731"/>
          <a:ext cx="412828" cy="25390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rgbClr val="8A0054"/>
              </a:solidFill>
              <a:latin typeface="Arial"/>
              <a:cs typeface="Arial"/>
            </a:rPr>
            <a:t>274</a:t>
          </a:r>
        </a:p>
      </cdr:txBody>
    </cdr:sp>
  </cdr:relSizeAnchor>
  <cdr:relSizeAnchor xmlns:cdr="http://schemas.openxmlformats.org/drawingml/2006/chartDrawing">
    <cdr:from>
      <cdr:x>0.6624</cdr:x>
      <cdr:y>0.48157</cdr:y>
    </cdr:from>
    <cdr:to>
      <cdr:x>0.70927</cdr:x>
      <cdr:y>0.55193</cdr:y>
    </cdr:to>
    <cdr:sp macro="" textlink="">
      <cdr:nvSpPr>
        <cdr:cNvPr id="7" name="TextBox 7"/>
        <cdr:cNvSpPr txBox="1"/>
      </cdr:nvSpPr>
      <cdr:spPr>
        <a:xfrm xmlns:a="http://schemas.openxmlformats.org/drawingml/2006/main">
          <a:off x="5884619" y="1790471"/>
          <a:ext cx="416381"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chemeClr val="accent1"/>
              </a:solidFill>
              <a:latin typeface="Arial"/>
              <a:cs typeface="Arial"/>
            </a:rPr>
            <a:t>401</a:t>
          </a:r>
        </a:p>
      </cdr:txBody>
    </cdr:sp>
  </cdr:relSizeAnchor>
  <cdr:relSizeAnchor xmlns:cdr="http://schemas.openxmlformats.org/drawingml/2006/chartDrawing">
    <cdr:from>
      <cdr:x>0.75479</cdr:x>
      <cdr:y>0.6291</cdr:y>
    </cdr:from>
    <cdr:to>
      <cdr:x>0.80166</cdr:x>
      <cdr:y>0.69946</cdr:y>
    </cdr:to>
    <cdr:sp macro="" textlink="">
      <cdr:nvSpPr>
        <cdr:cNvPr id="8" name="TextBox 7"/>
        <cdr:cNvSpPr txBox="1"/>
      </cdr:nvSpPr>
      <cdr:spPr>
        <a:xfrm xmlns:a="http://schemas.openxmlformats.org/drawingml/2006/main">
          <a:off x="6705327" y="2338974"/>
          <a:ext cx="416382"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rgbClr val="8A0054"/>
              </a:solidFill>
              <a:latin typeface="Arial"/>
              <a:cs typeface="Arial"/>
            </a:rPr>
            <a:t>182</a:t>
          </a:r>
        </a:p>
      </cdr:txBody>
    </cdr:sp>
  </cdr:relSizeAnchor>
  <cdr:relSizeAnchor xmlns:cdr="http://schemas.openxmlformats.org/drawingml/2006/chartDrawing">
    <cdr:from>
      <cdr:x>0.79361</cdr:x>
      <cdr:y>0.5705</cdr:y>
    </cdr:from>
    <cdr:to>
      <cdr:x>0.84048</cdr:x>
      <cdr:y>0.64086</cdr:y>
    </cdr:to>
    <cdr:sp macro="" textlink="">
      <cdr:nvSpPr>
        <cdr:cNvPr id="9" name="TextBox 1"/>
        <cdr:cNvSpPr txBox="1"/>
      </cdr:nvSpPr>
      <cdr:spPr>
        <a:xfrm xmlns:a="http://schemas.openxmlformats.org/drawingml/2006/main">
          <a:off x="7050209" y="2121117"/>
          <a:ext cx="416381"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chemeClr val="accent1"/>
              </a:solidFill>
              <a:latin typeface="Arial"/>
              <a:cs typeface="Arial"/>
            </a:rPr>
            <a:t>265</a:t>
          </a:r>
        </a:p>
      </cdr:txBody>
    </cdr:sp>
  </cdr:relSizeAnchor>
  <cdr:relSizeAnchor xmlns:cdr="http://schemas.openxmlformats.org/drawingml/2006/chartDrawing">
    <cdr:from>
      <cdr:x>0.88588</cdr:x>
      <cdr:y>0.29844</cdr:y>
    </cdr:from>
    <cdr:to>
      <cdr:x>0.93275</cdr:x>
      <cdr:y>0.36881</cdr:y>
    </cdr:to>
    <cdr:sp macro="" textlink="">
      <cdr:nvSpPr>
        <cdr:cNvPr id="10" name="TextBox 1"/>
        <cdr:cNvSpPr txBox="1"/>
      </cdr:nvSpPr>
      <cdr:spPr>
        <a:xfrm xmlns:a="http://schemas.openxmlformats.org/drawingml/2006/main">
          <a:off x="7869898" y="1109609"/>
          <a:ext cx="416381"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rgbClr val="8A0054"/>
              </a:solidFill>
              <a:latin typeface="Arial"/>
              <a:cs typeface="Arial"/>
            </a:rPr>
            <a:t>692</a:t>
          </a:r>
        </a:p>
      </cdr:txBody>
    </cdr:sp>
  </cdr:relSizeAnchor>
  <cdr:relSizeAnchor xmlns:cdr="http://schemas.openxmlformats.org/drawingml/2006/chartDrawing">
    <cdr:from>
      <cdr:x>0.92094</cdr:x>
      <cdr:y>0.08302</cdr:y>
    </cdr:from>
    <cdr:to>
      <cdr:x>0.97872</cdr:x>
      <cdr:y>0.15338</cdr:y>
    </cdr:to>
    <cdr:sp macro="" textlink="">
      <cdr:nvSpPr>
        <cdr:cNvPr id="11" name="TextBox 1"/>
        <cdr:cNvSpPr txBox="1"/>
      </cdr:nvSpPr>
      <cdr:spPr>
        <a:xfrm xmlns:a="http://schemas.openxmlformats.org/drawingml/2006/main">
          <a:off x="8181375" y="308665"/>
          <a:ext cx="513303"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b="1" dirty="0">
              <a:solidFill>
                <a:schemeClr val="accent1"/>
              </a:solidFill>
              <a:latin typeface="Arial"/>
              <a:cs typeface="Arial"/>
            </a:rPr>
            <a:t>1021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6" y="1"/>
            <a:ext cx="2944283" cy="495935"/>
          </a:xfrm>
          <a:prstGeom prst="rect">
            <a:avLst/>
          </a:prstGeom>
        </p:spPr>
        <p:txBody>
          <a:bodyPr vert="horz" lIns="91440" tIns="45720" rIns="91440" bIns="45720" rtlCol="0"/>
          <a:lstStyle>
            <a:lvl1pPr algn="r">
              <a:defRPr sz="1200"/>
            </a:lvl1pPr>
          </a:lstStyle>
          <a:p>
            <a:fld id="{81DE5891-3735-4CB6-9444-A4604345B5FF}" type="datetimeFigureOut">
              <a:rPr lang="en-GB" smtClean="0"/>
              <a:t>22/09/2017</a:t>
            </a:fld>
            <a:endParaRPr lang="en-GB"/>
          </a:p>
        </p:txBody>
      </p:sp>
      <p:sp>
        <p:nvSpPr>
          <p:cNvPr id="4" name="Footer Placeholder 3"/>
          <p:cNvSpPr>
            <a:spLocks noGrp="1"/>
          </p:cNvSpPr>
          <p:nvPr>
            <p:ph type="ftr" sz="quarter" idx="2"/>
          </p:nvPr>
        </p:nvSpPr>
        <p:spPr>
          <a:xfrm>
            <a:off x="0" y="9421045"/>
            <a:ext cx="2944283" cy="495935"/>
          </a:xfrm>
          <a:prstGeom prst="rect">
            <a:avLst/>
          </a:prstGeom>
        </p:spPr>
        <p:txBody>
          <a:bodyPr vert="horz" lIns="91440" tIns="45720" rIns="91440" bIns="45720" rtlCol="0" anchor="b"/>
          <a:lstStyle>
            <a:lvl1pPr algn="l">
              <a:defRPr sz="1200"/>
            </a:lvl1pPr>
          </a:lstStyle>
          <a:p>
            <a:r>
              <a:rPr lang="en-GB"/>
              <a:t>Strictly Confidential</a:t>
            </a:r>
          </a:p>
        </p:txBody>
      </p:sp>
      <p:sp>
        <p:nvSpPr>
          <p:cNvPr id="5" name="Slide Number Placeholder 4"/>
          <p:cNvSpPr>
            <a:spLocks noGrp="1"/>
          </p:cNvSpPr>
          <p:nvPr>
            <p:ph type="sldNum" sz="quarter" idx="3"/>
          </p:nvPr>
        </p:nvSpPr>
        <p:spPr>
          <a:xfrm>
            <a:off x="3848646" y="9421045"/>
            <a:ext cx="2944283" cy="495935"/>
          </a:xfrm>
          <a:prstGeom prst="rect">
            <a:avLst/>
          </a:prstGeom>
        </p:spPr>
        <p:txBody>
          <a:bodyPr vert="horz" lIns="91440" tIns="45720" rIns="91440" bIns="45720" rtlCol="0" anchor="b"/>
          <a:lstStyle>
            <a:lvl1pPr algn="r">
              <a:defRPr sz="1200"/>
            </a:lvl1pPr>
          </a:lstStyle>
          <a:p>
            <a:fld id="{266DEE6A-71E1-4093-B3AF-6FE030AF6B5A}" type="slidenum">
              <a:rPr lang="en-GB" smtClean="0"/>
              <a:t>‹#›</a:t>
            </a:fld>
            <a:endParaRPr lang="en-GB"/>
          </a:p>
        </p:txBody>
      </p:sp>
    </p:spTree>
    <p:extLst>
      <p:ext uri="{BB962C8B-B14F-4D97-AF65-F5344CB8AC3E}">
        <p14:creationId xmlns:p14="http://schemas.microsoft.com/office/powerpoint/2010/main" val="23722848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6" y="1"/>
            <a:ext cx="2944283" cy="495935"/>
          </a:xfrm>
          <a:prstGeom prst="rect">
            <a:avLst/>
          </a:prstGeom>
        </p:spPr>
        <p:txBody>
          <a:bodyPr vert="horz" lIns="91440" tIns="45720" rIns="91440" bIns="45720" rtlCol="0"/>
          <a:lstStyle>
            <a:lvl1pPr algn="r">
              <a:defRPr sz="1200"/>
            </a:lvl1pPr>
          </a:lstStyle>
          <a:p>
            <a:fld id="{CD428874-9C3E-4134-882A-5F5728598B3C}" type="datetimeFigureOut">
              <a:rPr lang="en-GB" smtClean="0"/>
              <a:t>22/09/2017</a:t>
            </a:fld>
            <a:endParaRPr lang="en-GB"/>
          </a:p>
        </p:txBody>
      </p:sp>
      <p:sp>
        <p:nvSpPr>
          <p:cNvPr id="4" name="Slide Image Placeholder 3"/>
          <p:cNvSpPr>
            <a:spLocks noGrp="1" noRot="1" noChangeAspect="1"/>
          </p:cNvSpPr>
          <p:nvPr>
            <p:ph type="sldImg" idx="2"/>
          </p:nvPr>
        </p:nvSpPr>
        <p:spPr>
          <a:xfrm>
            <a:off x="90488" y="744538"/>
            <a:ext cx="6613525"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1384"/>
            <a:ext cx="5435600" cy="44634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5"/>
            <a:ext cx="2944283" cy="495935"/>
          </a:xfrm>
          <a:prstGeom prst="rect">
            <a:avLst/>
          </a:prstGeom>
        </p:spPr>
        <p:txBody>
          <a:bodyPr vert="horz" lIns="91440" tIns="45720" rIns="91440" bIns="45720" rtlCol="0" anchor="b"/>
          <a:lstStyle>
            <a:lvl1pPr algn="l">
              <a:defRPr sz="1200"/>
            </a:lvl1pPr>
          </a:lstStyle>
          <a:p>
            <a:r>
              <a:rPr lang="en-GB"/>
              <a:t>Strictly Confidential</a:t>
            </a:r>
          </a:p>
        </p:txBody>
      </p:sp>
      <p:sp>
        <p:nvSpPr>
          <p:cNvPr id="7" name="Slide Number Placeholder 6"/>
          <p:cNvSpPr>
            <a:spLocks noGrp="1"/>
          </p:cNvSpPr>
          <p:nvPr>
            <p:ph type="sldNum" sz="quarter" idx="5"/>
          </p:nvPr>
        </p:nvSpPr>
        <p:spPr>
          <a:xfrm>
            <a:off x="3848646" y="9421045"/>
            <a:ext cx="2944283" cy="495935"/>
          </a:xfrm>
          <a:prstGeom prst="rect">
            <a:avLst/>
          </a:prstGeom>
        </p:spPr>
        <p:txBody>
          <a:bodyPr vert="horz" lIns="91440" tIns="45720" rIns="91440" bIns="45720" rtlCol="0" anchor="b"/>
          <a:lstStyle>
            <a:lvl1pPr algn="r">
              <a:defRPr sz="1200"/>
            </a:lvl1pPr>
          </a:lstStyle>
          <a:p>
            <a:fld id="{E8A042A5-8482-4741-A349-0F148CDF6DE3}" type="slidenum">
              <a:rPr lang="en-GB" smtClean="0"/>
              <a:t>‹#›</a:t>
            </a:fld>
            <a:endParaRPr lang="en-GB"/>
          </a:p>
        </p:txBody>
      </p:sp>
    </p:spTree>
    <p:extLst>
      <p:ext uri="{BB962C8B-B14F-4D97-AF65-F5344CB8AC3E}">
        <p14:creationId xmlns:p14="http://schemas.microsoft.com/office/powerpoint/2010/main" val="1082139545"/>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3525" cy="37195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559DC3-6E25-42A5-B6E4-9DF4B06AA9A2}" type="slidenum">
              <a:rPr lang="en-GB" smtClean="0"/>
              <a:t>1</a:t>
            </a:fld>
            <a:endParaRPr lang="en-GB" dirty="0"/>
          </a:p>
        </p:txBody>
      </p:sp>
      <p:sp>
        <p:nvSpPr>
          <p:cNvPr id="5" name="Footer Placeholder 4"/>
          <p:cNvSpPr>
            <a:spLocks noGrp="1"/>
          </p:cNvSpPr>
          <p:nvPr>
            <p:ph type="ftr" sz="quarter" idx="11"/>
          </p:nvPr>
        </p:nvSpPr>
        <p:spPr/>
        <p:txBody>
          <a:bodyPr/>
          <a:lstStyle/>
          <a:p>
            <a:r>
              <a:rPr lang="en-GB" dirty="0"/>
              <a:t>Strictly Confidential</a:t>
            </a:r>
          </a:p>
        </p:txBody>
      </p:sp>
    </p:spTree>
    <p:extLst>
      <p:ext uri="{BB962C8B-B14F-4D97-AF65-F5344CB8AC3E}">
        <p14:creationId xmlns:p14="http://schemas.microsoft.com/office/powerpoint/2010/main" val="211581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16</a:t>
            </a:fld>
            <a:endParaRPr lang="en-GB"/>
          </a:p>
        </p:txBody>
      </p:sp>
    </p:spTree>
    <p:extLst>
      <p:ext uri="{BB962C8B-B14F-4D97-AF65-F5344CB8AC3E}">
        <p14:creationId xmlns:p14="http://schemas.microsoft.com/office/powerpoint/2010/main" val="368901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18</a:t>
            </a:fld>
            <a:endParaRPr lang="en-GB"/>
          </a:p>
        </p:txBody>
      </p:sp>
    </p:spTree>
    <p:extLst>
      <p:ext uri="{BB962C8B-B14F-4D97-AF65-F5344CB8AC3E}">
        <p14:creationId xmlns:p14="http://schemas.microsoft.com/office/powerpoint/2010/main" val="73285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20</a:t>
            </a:fld>
            <a:endParaRPr lang="en-GB"/>
          </a:p>
        </p:txBody>
      </p:sp>
    </p:spTree>
    <p:extLst>
      <p:ext uri="{BB962C8B-B14F-4D97-AF65-F5344CB8AC3E}">
        <p14:creationId xmlns:p14="http://schemas.microsoft.com/office/powerpoint/2010/main" val="275644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22</a:t>
            </a:fld>
            <a:endParaRPr lang="en-GB"/>
          </a:p>
        </p:txBody>
      </p:sp>
    </p:spTree>
    <p:extLst>
      <p:ext uri="{BB962C8B-B14F-4D97-AF65-F5344CB8AC3E}">
        <p14:creationId xmlns:p14="http://schemas.microsoft.com/office/powerpoint/2010/main" val="89124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24</a:t>
            </a:fld>
            <a:endParaRPr lang="en-GB"/>
          </a:p>
        </p:txBody>
      </p:sp>
    </p:spTree>
    <p:extLst>
      <p:ext uri="{BB962C8B-B14F-4D97-AF65-F5344CB8AC3E}">
        <p14:creationId xmlns:p14="http://schemas.microsoft.com/office/powerpoint/2010/main" val="56546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26</a:t>
            </a:fld>
            <a:endParaRPr lang="en-GB"/>
          </a:p>
        </p:txBody>
      </p:sp>
    </p:spTree>
    <p:extLst>
      <p:ext uri="{BB962C8B-B14F-4D97-AF65-F5344CB8AC3E}">
        <p14:creationId xmlns:p14="http://schemas.microsoft.com/office/powerpoint/2010/main" val="337149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29</a:t>
            </a:fld>
            <a:endParaRPr lang="en-GB" dirty="0"/>
          </a:p>
        </p:txBody>
      </p:sp>
    </p:spTree>
    <p:extLst>
      <p:ext uri="{BB962C8B-B14F-4D97-AF65-F5344CB8AC3E}">
        <p14:creationId xmlns:p14="http://schemas.microsoft.com/office/powerpoint/2010/main" val="37525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30</a:t>
            </a:fld>
            <a:endParaRPr lang="en-GB"/>
          </a:p>
        </p:txBody>
      </p:sp>
    </p:spTree>
    <p:extLst>
      <p:ext uri="{BB962C8B-B14F-4D97-AF65-F5344CB8AC3E}">
        <p14:creationId xmlns:p14="http://schemas.microsoft.com/office/powerpoint/2010/main" val="307683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u="sng" dirty="0"/>
              <a:t>DBP:</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Box/EXSCEL</a:t>
            </a:r>
            <a:r>
              <a:rPr lang="en-GB" baseline="0" dirty="0"/>
              <a:t> DTU-DCRI-AZ/Top Line </a:t>
            </a:r>
            <a:r>
              <a:rPr lang="en-GB" baseline="0" dirty="0" err="1"/>
              <a:t>Results_stats</a:t>
            </a:r>
            <a:r>
              <a:rPr lang="en-GB" baseline="0" dirty="0"/>
              <a:t>/Manuscript Figures/Figures revised by graphics/Fig S8_f_line_dbp_itt-outline.pdf</a:t>
            </a:r>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32</a:t>
            </a:fld>
            <a:endParaRPr lang="en-GB"/>
          </a:p>
        </p:txBody>
      </p:sp>
    </p:spTree>
    <p:extLst>
      <p:ext uri="{BB962C8B-B14F-4D97-AF65-F5344CB8AC3E}">
        <p14:creationId xmlns:p14="http://schemas.microsoft.com/office/powerpoint/2010/main" val="196860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35</a:t>
            </a:fld>
            <a:endParaRPr lang="en-GB"/>
          </a:p>
        </p:txBody>
      </p:sp>
    </p:spTree>
    <p:extLst>
      <p:ext uri="{BB962C8B-B14F-4D97-AF65-F5344CB8AC3E}">
        <p14:creationId xmlns:p14="http://schemas.microsoft.com/office/powerpoint/2010/main" val="183721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3</a:t>
            </a:fld>
            <a:endParaRPr lang="en-GB"/>
          </a:p>
        </p:txBody>
      </p:sp>
    </p:spTree>
    <p:extLst>
      <p:ext uri="{BB962C8B-B14F-4D97-AF65-F5344CB8AC3E}">
        <p14:creationId xmlns:p14="http://schemas.microsoft.com/office/powerpoint/2010/main" val="239528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38</a:t>
            </a:fld>
            <a:endParaRPr lang="en-GB" dirty="0"/>
          </a:p>
        </p:txBody>
      </p:sp>
    </p:spTree>
    <p:extLst>
      <p:ext uri="{BB962C8B-B14F-4D97-AF65-F5344CB8AC3E}">
        <p14:creationId xmlns:p14="http://schemas.microsoft.com/office/powerpoint/2010/main" val="249141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39</a:t>
            </a:fld>
            <a:endParaRPr lang="en-GB" dirty="0"/>
          </a:p>
        </p:txBody>
      </p:sp>
    </p:spTree>
    <p:extLst>
      <p:ext uri="{BB962C8B-B14F-4D97-AF65-F5344CB8AC3E}">
        <p14:creationId xmlns:p14="http://schemas.microsoft.com/office/powerpoint/2010/main" val="37525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45</a:t>
            </a:fld>
            <a:endParaRPr lang="en-GB"/>
          </a:p>
        </p:txBody>
      </p:sp>
    </p:spTree>
    <p:extLst>
      <p:ext uri="{BB962C8B-B14F-4D97-AF65-F5344CB8AC3E}">
        <p14:creationId xmlns:p14="http://schemas.microsoft.com/office/powerpoint/2010/main" val="239528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Box/EXSCEL</a:t>
            </a:r>
            <a:r>
              <a:rPr lang="en-GB" baseline="0" dirty="0"/>
              <a:t> DTU-DCRI-AZ/Top Line Results_stats/Manuscript Figures/Figures revised by graphics/EXSCEL-manuscript-Fig2_29jun2017-rev1-outline.pdf – </a:t>
            </a:r>
            <a:r>
              <a:rPr lang="en-GB" b="1" baseline="0" dirty="0"/>
              <a:t>PANEL A</a:t>
            </a:r>
            <a:endParaRPr lang="en-GB" b="1" dirty="0"/>
          </a:p>
          <a:p>
            <a:pPr lvl="1"/>
            <a:endParaRPr lang="en-GB" baseline="0"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48</a:t>
            </a:fld>
            <a:endParaRPr lang="en-GB" dirty="0"/>
          </a:p>
        </p:txBody>
      </p:sp>
    </p:spTree>
    <p:extLst>
      <p:ext uri="{BB962C8B-B14F-4D97-AF65-F5344CB8AC3E}">
        <p14:creationId xmlns:p14="http://schemas.microsoft.com/office/powerpoint/2010/main" val="1851911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49</a:t>
            </a:fld>
            <a:endParaRPr lang="en-GB"/>
          </a:p>
        </p:txBody>
      </p:sp>
    </p:spTree>
    <p:extLst>
      <p:ext uri="{BB962C8B-B14F-4D97-AF65-F5344CB8AC3E}">
        <p14:creationId xmlns:p14="http://schemas.microsoft.com/office/powerpoint/2010/main" val="163610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a:t>
            </a:r>
            <a:r>
              <a:rPr lang="en-GB" baseline="0" dirty="0"/>
              <a:t> 3 in the primary results manuscript</a:t>
            </a:r>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50</a:t>
            </a:fld>
            <a:endParaRPr lang="en-GB" dirty="0"/>
          </a:p>
        </p:txBody>
      </p:sp>
    </p:spTree>
    <p:extLst>
      <p:ext uri="{BB962C8B-B14F-4D97-AF65-F5344CB8AC3E}">
        <p14:creationId xmlns:p14="http://schemas.microsoft.com/office/powerpoint/2010/main" val="1708165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Figure</a:t>
            </a:r>
            <a:r>
              <a:rPr lang="en-GB" baseline="0" dirty="0"/>
              <a:t> 3 in the primary results manuscript</a:t>
            </a:r>
            <a:endParaRPr lang="en-GB" dirty="0"/>
          </a:p>
          <a:p>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51</a:t>
            </a:fld>
            <a:endParaRPr lang="en-GB" dirty="0"/>
          </a:p>
        </p:txBody>
      </p:sp>
    </p:spTree>
    <p:extLst>
      <p:ext uri="{BB962C8B-B14F-4D97-AF65-F5344CB8AC3E}">
        <p14:creationId xmlns:p14="http://schemas.microsoft.com/office/powerpoint/2010/main" val="25348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Figure</a:t>
            </a:r>
            <a:r>
              <a:rPr lang="en-GB" baseline="0" dirty="0"/>
              <a:t> 3 in the primary results manuscript</a:t>
            </a:r>
            <a:endParaRPr lang="en-GB" dirty="0"/>
          </a:p>
          <a:p>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53</a:t>
            </a:fld>
            <a:endParaRPr lang="en-GB" dirty="0"/>
          </a:p>
        </p:txBody>
      </p:sp>
    </p:spTree>
    <p:extLst>
      <p:ext uri="{BB962C8B-B14F-4D97-AF65-F5344CB8AC3E}">
        <p14:creationId xmlns:p14="http://schemas.microsoft.com/office/powerpoint/2010/main" val="240315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Box/EXSCEL</a:t>
            </a:r>
            <a:r>
              <a:rPr lang="en-GB" baseline="0" dirty="0"/>
              <a:t> DTU-DCRI-AZ/Top Line Results_stats/Manuscript Figures/Figures revised by graphics/EXSCEL-manuscript-Fig2_29jun2017-rev1-outline.pdf – </a:t>
            </a:r>
            <a:r>
              <a:rPr lang="en-GB" b="1" baseline="0" dirty="0"/>
              <a:t>PANEL B</a:t>
            </a:r>
            <a:endParaRPr lang="en-GB" b="1" dirty="0"/>
          </a:p>
          <a:p>
            <a:endParaRPr lang="en-GB" dirty="0"/>
          </a:p>
        </p:txBody>
      </p:sp>
      <p:sp>
        <p:nvSpPr>
          <p:cNvPr id="4" name="Footer Placeholder 3"/>
          <p:cNvSpPr>
            <a:spLocks noGrp="1"/>
          </p:cNvSpPr>
          <p:nvPr>
            <p:ph type="ftr" sz="quarter" idx="10"/>
          </p:nvPr>
        </p:nvSpPr>
        <p:spPr/>
        <p:txBody>
          <a:bodyPr/>
          <a:lstStyle/>
          <a:p>
            <a:r>
              <a:rPr lang="en-GB" dirty="0"/>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56</a:t>
            </a:fld>
            <a:endParaRPr lang="en-GB" dirty="0"/>
          </a:p>
        </p:txBody>
      </p:sp>
    </p:spTree>
    <p:extLst>
      <p:ext uri="{BB962C8B-B14F-4D97-AF65-F5344CB8AC3E}">
        <p14:creationId xmlns:p14="http://schemas.microsoft.com/office/powerpoint/2010/main" val="3927891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58</a:t>
            </a:fld>
            <a:endParaRPr lang="en-GB"/>
          </a:p>
        </p:txBody>
      </p:sp>
    </p:spTree>
    <p:extLst>
      <p:ext uri="{BB962C8B-B14F-4D97-AF65-F5344CB8AC3E}">
        <p14:creationId xmlns:p14="http://schemas.microsoft.com/office/powerpoint/2010/main" val="382739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9</a:t>
            </a:fld>
            <a:endParaRPr lang="en-GB"/>
          </a:p>
        </p:txBody>
      </p:sp>
    </p:spTree>
    <p:extLst>
      <p:ext uri="{BB962C8B-B14F-4D97-AF65-F5344CB8AC3E}">
        <p14:creationId xmlns:p14="http://schemas.microsoft.com/office/powerpoint/2010/main" val="3182707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62</a:t>
            </a:fld>
            <a:endParaRPr lang="en-GB"/>
          </a:p>
        </p:txBody>
      </p:sp>
    </p:spTree>
    <p:extLst>
      <p:ext uri="{BB962C8B-B14F-4D97-AF65-F5344CB8AC3E}">
        <p14:creationId xmlns:p14="http://schemas.microsoft.com/office/powerpoint/2010/main" val="274558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10</a:t>
            </a:fld>
            <a:endParaRPr lang="en-GB"/>
          </a:p>
        </p:txBody>
      </p:sp>
    </p:spTree>
    <p:extLst>
      <p:ext uri="{BB962C8B-B14F-4D97-AF65-F5344CB8AC3E}">
        <p14:creationId xmlns:p14="http://schemas.microsoft.com/office/powerpoint/2010/main" val="328295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11</a:t>
            </a:fld>
            <a:endParaRPr lang="en-GB"/>
          </a:p>
        </p:txBody>
      </p:sp>
    </p:spTree>
    <p:extLst>
      <p:ext uri="{BB962C8B-B14F-4D97-AF65-F5344CB8AC3E}">
        <p14:creationId xmlns:p14="http://schemas.microsoft.com/office/powerpoint/2010/main" val="238828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12</a:t>
            </a:fld>
            <a:endParaRPr lang="en-GB"/>
          </a:p>
        </p:txBody>
      </p:sp>
    </p:spTree>
    <p:extLst>
      <p:ext uri="{BB962C8B-B14F-4D97-AF65-F5344CB8AC3E}">
        <p14:creationId xmlns:p14="http://schemas.microsoft.com/office/powerpoint/2010/main" val="175800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13</a:t>
            </a:fld>
            <a:endParaRPr lang="en-GB"/>
          </a:p>
        </p:txBody>
      </p:sp>
    </p:spTree>
    <p:extLst>
      <p:ext uri="{BB962C8B-B14F-4D97-AF65-F5344CB8AC3E}">
        <p14:creationId xmlns:p14="http://schemas.microsoft.com/office/powerpoint/2010/main" val="95555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14</a:t>
            </a:fld>
            <a:endParaRPr lang="en-GB"/>
          </a:p>
        </p:txBody>
      </p:sp>
    </p:spTree>
    <p:extLst>
      <p:ext uri="{BB962C8B-B14F-4D97-AF65-F5344CB8AC3E}">
        <p14:creationId xmlns:p14="http://schemas.microsoft.com/office/powerpoint/2010/main" val="194107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Strictly Confidential</a:t>
            </a:r>
          </a:p>
        </p:txBody>
      </p:sp>
      <p:sp>
        <p:nvSpPr>
          <p:cNvPr id="5" name="Slide Number Placeholder 4"/>
          <p:cNvSpPr>
            <a:spLocks noGrp="1"/>
          </p:cNvSpPr>
          <p:nvPr>
            <p:ph type="sldNum" sz="quarter" idx="11"/>
          </p:nvPr>
        </p:nvSpPr>
        <p:spPr/>
        <p:txBody>
          <a:bodyPr/>
          <a:lstStyle/>
          <a:p>
            <a:fld id="{E8A042A5-8482-4741-A349-0F148CDF6DE3}" type="slidenum">
              <a:rPr lang="en-GB" smtClean="0"/>
              <a:t>15</a:t>
            </a:fld>
            <a:endParaRPr lang="en-GB"/>
          </a:p>
        </p:txBody>
      </p:sp>
    </p:spTree>
    <p:extLst>
      <p:ext uri="{BB962C8B-B14F-4D97-AF65-F5344CB8AC3E}">
        <p14:creationId xmlns:p14="http://schemas.microsoft.com/office/powerpoint/2010/main" val="357037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8" name="Title 1"/>
          <p:cNvSpPr>
            <a:spLocks noGrp="1"/>
          </p:cNvSpPr>
          <p:nvPr>
            <p:ph type="ctrTitle"/>
          </p:nvPr>
        </p:nvSpPr>
        <p:spPr>
          <a:xfrm>
            <a:off x="514350" y="569059"/>
            <a:ext cx="5829300" cy="1790700"/>
          </a:xfrm>
        </p:spPr>
        <p:txBody>
          <a:bodyPr anchor="b"/>
          <a:lstStyle>
            <a:lvl1pPr algn="l">
              <a:defRPr sz="4500" b="1">
                <a:solidFill>
                  <a:srgbClr val="8A0054"/>
                </a:solidFill>
              </a:defRPr>
            </a:lvl1pPr>
          </a:lstStyle>
          <a:p>
            <a:r>
              <a:rPr lang="en-US" dirty="0"/>
              <a:t>Click to edit Master title style</a:t>
            </a:r>
          </a:p>
        </p:txBody>
      </p:sp>
      <p:sp>
        <p:nvSpPr>
          <p:cNvPr id="9" name="Subtitle 2"/>
          <p:cNvSpPr>
            <a:spLocks noGrp="1"/>
          </p:cNvSpPr>
          <p:nvPr>
            <p:ph type="subTitle" idx="1"/>
          </p:nvPr>
        </p:nvSpPr>
        <p:spPr>
          <a:xfrm>
            <a:off x="514350" y="2493688"/>
            <a:ext cx="5143500" cy="663464"/>
          </a:xfrm>
        </p:spPr>
        <p:txBody>
          <a:bodyPr/>
          <a:lstStyle>
            <a:lvl1pPr marL="0" indent="0" algn="l">
              <a:buNone/>
              <a:defRPr sz="1800">
                <a:solidFill>
                  <a:srgbClr val="8A0054"/>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userDrawn="1"/>
        </p:nvSpPr>
        <p:spPr>
          <a:xfrm>
            <a:off x="-92676" y="4372897"/>
            <a:ext cx="9323174" cy="854012"/>
          </a:xfrm>
          <a:prstGeom prst="rect">
            <a:avLst/>
          </a:prstGeom>
          <a:gradFill>
            <a:gsLst>
              <a:gs pos="55000">
                <a:srgbClr val="FFCA38"/>
              </a:gs>
              <a:gs pos="100000">
                <a:srgbClr val="92A9D7"/>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7954" y="4564662"/>
            <a:ext cx="1447501" cy="473863"/>
          </a:xfrm>
          <a:prstGeom prst="rect">
            <a:avLst/>
          </a:prstGeom>
        </p:spPr>
      </p:pic>
    </p:spTree>
    <p:extLst>
      <p:ext uri="{BB962C8B-B14F-4D97-AF65-F5344CB8AC3E}">
        <p14:creationId xmlns:p14="http://schemas.microsoft.com/office/powerpoint/2010/main" val="7751001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834" y="163233"/>
            <a:ext cx="7886700" cy="537317"/>
          </a:xfrm>
        </p:spPr>
        <p:txBody>
          <a:bodyPr>
            <a:normAutofit/>
          </a:bodyPr>
          <a:lstStyle>
            <a:lvl1pPr>
              <a:defRPr sz="2100">
                <a:solidFill>
                  <a:srgbClr val="8A0054"/>
                </a:solidFill>
              </a:defRPr>
            </a:lvl1pPr>
          </a:lstStyle>
          <a:p>
            <a:r>
              <a:rPr lang="en-US" dirty="0"/>
              <a:t>Click to edit Master title style</a:t>
            </a:r>
          </a:p>
        </p:txBody>
      </p:sp>
      <p:sp>
        <p:nvSpPr>
          <p:cNvPr id="3" name="Content Placeholder 2"/>
          <p:cNvSpPr>
            <a:spLocks noGrp="1"/>
          </p:cNvSpPr>
          <p:nvPr>
            <p:ph idx="1"/>
          </p:nvPr>
        </p:nvSpPr>
        <p:spPr>
          <a:xfrm>
            <a:off x="176833" y="1162742"/>
            <a:ext cx="7905283" cy="2986538"/>
          </a:xfrm>
        </p:spPr>
        <p:txBody>
          <a:bodyPr/>
          <a:lstStyle>
            <a:lvl1pPr>
              <a:buClr>
                <a:srgbClr val="8A0054"/>
              </a:buClr>
              <a:defRPr/>
            </a:lvl1pPr>
            <a:lvl2pPr>
              <a:buClr>
                <a:srgbClr val="58595B"/>
              </a:buClr>
              <a:defRPr/>
            </a:lvl2pPr>
            <a:lvl3pPr>
              <a:buClr>
                <a:srgbClr val="92A9D7"/>
              </a:buClr>
              <a:defRPr/>
            </a:lvl3pPr>
            <a:lvl4pPr>
              <a:buClr>
                <a:schemeClr val="bg1">
                  <a:lumMod val="7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789" y="4872674"/>
            <a:ext cx="885053" cy="208247"/>
          </a:xfrm>
          <a:prstGeom prst="rect">
            <a:avLst/>
          </a:prstGeom>
        </p:spPr>
      </p:pic>
      <p:cxnSp>
        <p:nvCxnSpPr>
          <p:cNvPr id="7" name="Straight Connector 6"/>
          <p:cNvCxnSpPr/>
          <p:nvPr userDrawn="1"/>
        </p:nvCxnSpPr>
        <p:spPr>
          <a:xfrm>
            <a:off x="154858" y="4977581"/>
            <a:ext cx="7204588" cy="0"/>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399207" y="4977581"/>
            <a:ext cx="612058" cy="0"/>
          </a:xfrm>
          <a:prstGeom prst="line">
            <a:avLst/>
          </a:prstGeom>
          <a:ln w="12700">
            <a:solidFill>
              <a:srgbClr val="FFCA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834" y="163233"/>
            <a:ext cx="7886700" cy="537317"/>
          </a:xfrm>
        </p:spPr>
        <p:txBody>
          <a:bodyPr>
            <a:normAutofit/>
          </a:bodyPr>
          <a:lstStyle>
            <a:lvl1pPr>
              <a:defRPr sz="2100">
                <a:solidFill>
                  <a:srgbClr val="8A0054"/>
                </a:solidFill>
              </a:defRPr>
            </a:lvl1pPr>
          </a:lstStyle>
          <a:p>
            <a:r>
              <a:rPr lang="en-US" dirty="0"/>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789" y="4872674"/>
            <a:ext cx="885053" cy="208247"/>
          </a:xfrm>
          <a:prstGeom prst="rect">
            <a:avLst/>
          </a:prstGeom>
        </p:spPr>
      </p:pic>
      <p:cxnSp>
        <p:nvCxnSpPr>
          <p:cNvPr id="13" name="Straight Connector 12"/>
          <p:cNvCxnSpPr/>
          <p:nvPr userDrawn="1"/>
        </p:nvCxnSpPr>
        <p:spPr>
          <a:xfrm>
            <a:off x="154858" y="4977581"/>
            <a:ext cx="7204588" cy="0"/>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99207" y="4977581"/>
            <a:ext cx="612058" cy="0"/>
          </a:xfrm>
          <a:prstGeom prst="line">
            <a:avLst/>
          </a:prstGeom>
          <a:ln w="12700">
            <a:solidFill>
              <a:srgbClr val="FFCA38"/>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1"/>
          </p:nvPr>
        </p:nvSpPr>
        <p:spPr>
          <a:xfrm>
            <a:off x="342901" y="1162742"/>
            <a:ext cx="3930593" cy="2986538"/>
          </a:xfrm>
        </p:spPr>
        <p:txBody>
          <a:bodyPr/>
          <a:lstStyle>
            <a:lvl1pPr>
              <a:buClr>
                <a:srgbClr val="8A0054"/>
              </a:buClr>
              <a:defRPr/>
            </a:lvl1pPr>
            <a:lvl2pPr>
              <a:buClr>
                <a:srgbClr val="58595B"/>
              </a:buClr>
              <a:defRPr/>
            </a:lvl2pPr>
            <a:lvl3pPr>
              <a:buClr>
                <a:srgbClr val="92A9D7"/>
              </a:buClr>
              <a:defRPr/>
            </a:lvl3pPr>
            <a:lvl4pPr>
              <a:buClr>
                <a:schemeClr val="bg1">
                  <a:lumMod val="7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2"/>
          </p:nvPr>
        </p:nvSpPr>
        <p:spPr>
          <a:xfrm>
            <a:off x="4457701" y="1162742"/>
            <a:ext cx="3930593" cy="2986538"/>
          </a:xfrm>
        </p:spPr>
        <p:txBody>
          <a:bodyPr/>
          <a:lstStyle>
            <a:lvl1pPr>
              <a:buClr>
                <a:srgbClr val="8A0054"/>
              </a:buClr>
              <a:defRPr/>
            </a:lvl1pPr>
            <a:lvl2pPr>
              <a:buClr>
                <a:srgbClr val="58595B"/>
              </a:buClr>
              <a:defRPr/>
            </a:lvl2pPr>
            <a:lvl3pPr>
              <a:buClr>
                <a:srgbClr val="92A9D7"/>
              </a:buClr>
              <a:defRPr/>
            </a:lvl3pPr>
            <a:lvl4pPr>
              <a:buClr>
                <a:schemeClr val="bg1">
                  <a:lumMod val="7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80838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834" y="163233"/>
            <a:ext cx="7886700" cy="537317"/>
          </a:xfrm>
        </p:spPr>
        <p:txBody>
          <a:bodyPr>
            <a:normAutofit/>
          </a:bodyPr>
          <a:lstStyle>
            <a:lvl1pPr>
              <a:defRPr sz="2100">
                <a:solidFill>
                  <a:srgbClr val="8A0054"/>
                </a:solidFill>
              </a:defRPr>
            </a:lvl1pPr>
          </a:lstStyle>
          <a:p>
            <a:r>
              <a:rPr lang="en-US" dirty="0"/>
              <a:t>Click to edit Master title style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789" y="4872674"/>
            <a:ext cx="885053" cy="208247"/>
          </a:xfrm>
          <a:prstGeom prst="rect">
            <a:avLst/>
          </a:prstGeom>
        </p:spPr>
      </p:pic>
      <p:cxnSp>
        <p:nvCxnSpPr>
          <p:cNvPr id="13" name="Straight Connector 12"/>
          <p:cNvCxnSpPr/>
          <p:nvPr userDrawn="1"/>
        </p:nvCxnSpPr>
        <p:spPr>
          <a:xfrm>
            <a:off x="154858" y="4977581"/>
            <a:ext cx="7204588" cy="0"/>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99207" y="4977581"/>
            <a:ext cx="612058" cy="0"/>
          </a:xfrm>
          <a:prstGeom prst="line">
            <a:avLst/>
          </a:prstGeom>
          <a:ln w="12700">
            <a:solidFill>
              <a:srgbClr val="FFCA38"/>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392677" y="1147993"/>
            <a:ext cx="3567266" cy="3263504"/>
          </a:xfrm>
        </p:spPr>
        <p:txBody>
          <a:bodyPr/>
          <a:lstStyle>
            <a:lvl1pPr marL="0" indent="0">
              <a:buFontTx/>
              <a:buNone/>
              <a:tabLst/>
              <a:defRPr sz="1800" b="1">
                <a:solidFill>
                  <a:srgbClr val="8A0054"/>
                </a:solidFill>
              </a:defRPr>
            </a:lvl1pPr>
            <a:lvl2pPr>
              <a:buClr>
                <a:srgbClr val="8A0054"/>
              </a:buClr>
              <a:defRPr/>
            </a:lvl2pPr>
            <a:lvl3pPr>
              <a:buClr>
                <a:srgbClr val="58595B"/>
              </a:buClr>
              <a:defRPr/>
            </a:lvl3pPr>
            <a:lvl4pPr>
              <a:buClr>
                <a:srgbClr val="92A9D7"/>
              </a:buClr>
              <a:defRPr/>
            </a:lvl4pPr>
            <a:lvl5pPr>
              <a:buClr>
                <a:schemeClr val="bg1">
                  <a:lumMod val="8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0"/>
          </p:nvPr>
        </p:nvSpPr>
        <p:spPr>
          <a:xfrm>
            <a:off x="4299155" y="1147993"/>
            <a:ext cx="3567266" cy="3263504"/>
          </a:xfrm>
        </p:spPr>
        <p:txBody>
          <a:bodyPr/>
          <a:lstStyle>
            <a:lvl1pPr marL="0" indent="0">
              <a:buFontTx/>
              <a:buNone/>
              <a:tabLst/>
              <a:defRPr sz="1800" b="1">
                <a:solidFill>
                  <a:srgbClr val="8A0054"/>
                </a:solidFill>
              </a:defRPr>
            </a:lvl1pPr>
            <a:lvl2pPr>
              <a:buClr>
                <a:srgbClr val="8A0054"/>
              </a:buClr>
              <a:defRPr/>
            </a:lvl2pPr>
            <a:lvl3pPr>
              <a:buClr>
                <a:srgbClr val="58595B"/>
              </a:buClr>
              <a:defRPr/>
            </a:lvl3pPr>
            <a:lvl4pPr>
              <a:buClr>
                <a:srgbClr val="92A9D7"/>
              </a:buClr>
              <a:defRPr/>
            </a:lvl4pPr>
            <a:lvl5pPr>
              <a:buClr>
                <a:schemeClr val="bg1">
                  <a:lumMod val="8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40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789" y="4872674"/>
            <a:ext cx="885053" cy="208247"/>
          </a:xfrm>
          <a:prstGeom prst="rect">
            <a:avLst/>
          </a:prstGeom>
        </p:spPr>
      </p:pic>
      <p:cxnSp>
        <p:nvCxnSpPr>
          <p:cNvPr id="9" name="Straight Connector 8"/>
          <p:cNvCxnSpPr/>
          <p:nvPr userDrawn="1"/>
        </p:nvCxnSpPr>
        <p:spPr>
          <a:xfrm>
            <a:off x="154858" y="4977581"/>
            <a:ext cx="7204588" cy="0"/>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99207" y="4977581"/>
            <a:ext cx="612058" cy="0"/>
          </a:xfrm>
          <a:prstGeom prst="line">
            <a:avLst/>
          </a:prstGeom>
          <a:ln w="12700">
            <a:solidFill>
              <a:srgbClr val="FFCA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21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ext uri="{D42A27DB-BD31-4B8C-83A1-F6EECF244321}">
                <p14:modId xmlns:p14="http://schemas.microsoft.com/office/powerpoint/2010/main" val="776194283"/>
              </p:ext>
            </p:extLst>
          </p:nvPr>
        </p:nvGraphicFramePr>
        <p:xfrm>
          <a:off x="1477662" y="1596253"/>
          <a:ext cx="6096000" cy="2403348"/>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563091">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extLst>
                  <a:ext uri="{0D108BD9-81ED-4DB2-BD59-A6C34878D82A}">
                    <a16:rowId xmlns:a16="http://schemas.microsoft.com/office/drawing/2014/main" xmlns="" val="10000"/>
                  </a:ext>
                </a:extLst>
              </a:tr>
              <a:tr h="613419">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extLst>
                  <a:ext uri="{0D108BD9-81ED-4DB2-BD59-A6C34878D82A}">
                    <a16:rowId xmlns:a16="http://schemas.microsoft.com/office/drawing/2014/main" xmlns="" val="10001"/>
                  </a:ext>
                </a:extLst>
              </a:tr>
              <a:tr h="613419">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extLst>
                  <a:ext uri="{0D108BD9-81ED-4DB2-BD59-A6C34878D82A}">
                    <a16:rowId xmlns:a16="http://schemas.microsoft.com/office/drawing/2014/main" xmlns="" val="10002"/>
                  </a:ext>
                </a:extLst>
              </a:tr>
              <a:tr h="613419">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tc>
                  <a:txBody>
                    <a:bodyPr/>
                    <a:lstStyle/>
                    <a:p>
                      <a:pPr algn="ctr"/>
                      <a:r>
                        <a:rPr lang="en-US" sz="1400" dirty="0"/>
                        <a:t>x</a:t>
                      </a:r>
                    </a:p>
                  </a:txBody>
                  <a:tcPr marL="68580" marR="68580" marT="34290" marB="34290" anchor="ctr"/>
                </a:tc>
                <a:extLst>
                  <a:ext uri="{0D108BD9-81ED-4DB2-BD59-A6C34878D82A}">
                    <a16:rowId xmlns:a16="http://schemas.microsoft.com/office/drawing/2014/main" xmlns="" val="10003"/>
                  </a:ext>
                </a:extLst>
              </a:tr>
            </a:tbl>
          </a:graphicData>
        </a:graphic>
      </p:graphicFrame>
      <p:sp>
        <p:nvSpPr>
          <p:cNvPr id="8" name="Title 1"/>
          <p:cNvSpPr>
            <a:spLocks noGrp="1"/>
          </p:cNvSpPr>
          <p:nvPr>
            <p:ph type="title" hasCustomPrompt="1"/>
          </p:nvPr>
        </p:nvSpPr>
        <p:spPr>
          <a:xfrm>
            <a:off x="176834" y="163233"/>
            <a:ext cx="7886700" cy="537317"/>
          </a:xfrm>
        </p:spPr>
        <p:txBody>
          <a:bodyPr>
            <a:normAutofit/>
          </a:bodyPr>
          <a:lstStyle>
            <a:lvl1pPr>
              <a:defRPr sz="2100" baseline="0">
                <a:solidFill>
                  <a:srgbClr val="8A0054"/>
                </a:solidFill>
              </a:defRPr>
            </a:lvl1pPr>
          </a:lstStyle>
          <a:p>
            <a:r>
              <a:rPr lang="en-US" dirty="0"/>
              <a:t>Table 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789" y="4872674"/>
            <a:ext cx="885053" cy="208247"/>
          </a:xfrm>
          <a:prstGeom prst="rect">
            <a:avLst/>
          </a:prstGeom>
        </p:spPr>
      </p:pic>
      <p:cxnSp>
        <p:nvCxnSpPr>
          <p:cNvPr id="14" name="Straight Connector 13"/>
          <p:cNvCxnSpPr/>
          <p:nvPr userDrawn="1"/>
        </p:nvCxnSpPr>
        <p:spPr>
          <a:xfrm>
            <a:off x="154858" y="4977581"/>
            <a:ext cx="7204588" cy="0"/>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399207" y="4977581"/>
            <a:ext cx="612058" cy="0"/>
          </a:xfrm>
          <a:prstGeom prst="line">
            <a:avLst/>
          </a:prstGeom>
          <a:ln w="12700">
            <a:solidFill>
              <a:srgbClr val="FFCA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70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Ref idx="1003">
        <a:schemeClr val="bg1"/>
      </p:bgRef>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657350" y="1299901"/>
            <a:ext cx="5829300" cy="1790700"/>
          </a:xfrm>
          <a:ln>
            <a:noFill/>
          </a:ln>
        </p:spPr>
        <p:txBody>
          <a:bodyPr anchor="ctr">
            <a:normAutofit/>
          </a:bodyPr>
          <a:lstStyle>
            <a:lvl1pPr algn="ctr">
              <a:defRPr sz="5000" b="1">
                <a:solidFill>
                  <a:srgbClr val="8A0054"/>
                </a:solidFill>
              </a:defRPr>
            </a:lvl1pPr>
          </a:lstStyle>
          <a:p>
            <a:r>
              <a:rPr lang="en-US" dirty="0"/>
              <a:t>Section Break</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7789" y="4872674"/>
            <a:ext cx="885053" cy="208247"/>
          </a:xfrm>
          <a:prstGeom prst="rect">
            <a:avLst/>
          </a:prstGeom>
        </p:spPr>
      </p:pic>
      <p:cxnSp>
        <p:nvCxnSpPr>
          <p:cNvPr id="11" name="Straight Connector 10"/>
          <p:cNvCxnSpPr/>
          <p:nvPr userDrawn="1"/>
        </p:nvCxnSpPr>
        <p:spPr>
          <a:xfrm>
            <a:off x="154858" y="4977581"/>
            <a:ext cx="7204588" cy="0"/>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399207" y="4977581"/>
            <a:ext cx="612058" cy="0"/>
          </a:xfrm>
          <a:prstGeom prst="line">
            <a:avLst/>
          </a:prstGeom>
          <a:ln w="12700">
            <a:solidFill>
              <a:srgbClr val="FFCA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8201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1" y="1282304"/>
            <a:ext cx="7886700" cy="2139553"/>
          </a:xfrm>
        </p:spPr>
        <p:txBody>
          <a:bodyPr anchor="b"/>
          <a:lstStyle>
            <a:lvl1pPr>
              <a:defRPr sz="5300"/>
            </a:lvl1pPr>
          </a:lstStyle>
          <a:p>
            <a:r>
              <a:rPr lang="en-US"/>
              <a:t>Click to edit Master title style</a:t>
            </a:r>
            <a:endParaRPr lang="en-GB"/>
          </a:p>
        </p:txBody>
      </p:sp>
      <p:sp>
        <p:nvSpPr>
          <p:cNvPr id="3" name="Text Placeholder 2"/>
          <p:cNvSpPr>
            <a:spLocks noGrp="1"/>
          </p:cNvSpPr>
          <p:nvPr>
            <p:ph type="body" idx="1"/>
          </p:nvPr>
        </p:nvSpPr>
        <p:spPr>
          <a:xfrm>
            <a:off x="623891" y="3442100"/>
            <a:ext cx="7886700" cy="1125140"/>
          </a:xfrm>
        </p:spPr>
        <p:txBody>
          <a:bodyPr/>
          <a:lstStyle>
            <a:lvl1pPr marL="0" indent="0">
              <a:buNone/>
              <a:defRPr sz="2200">
                <a:solidFill>
                  <a:schemeClr val="tx1">
                    <a:tint val="75000"/>
                  </a:schemeClr>
                </a:solidFill>
              </a:defRPr>
            </a:lvl1pPr>
            <a:lvl2pPr marL="408188" indent="0">
              <a:buNone/>
              <a:defRPr sz="1800">
                <a:solidFill>
                  <a:schemeClr val="tx1">
                    <a:tint val="75000"/>
                  </a:schemeClr>
                </a:solidFill>
              </a:defRPr>
            </a:lvl2pPr>
            <a:lvl3pPr marL="816377" indent="0">
              <a:buNone/>
              <a:defRPr sz="1600">
                <a:solidFill>
                  <a:schemeClr val="tx1">
                    <a:tint val="75000"/>
                  </a:schemeClr>
                </a:solidFill>
              </a:defRPr>
            </a:lvl3pPr>
            <a:lvl4pPr marL="1224565" indent="0">
              <a:buNone/>
              <a:defRPr sz="1400">
                <a:solidFill>
                  <a:schemeClr val="tx1">
                    <a:tint val="75000"/>
                  </a:schemeClr>
                </a:solidFill>
              </a:defRPr>
            </a:lvl4pPr>
            <a:lvl5pPr marL="1632753" indent="0">
              <a:buNone/>
              <a:defRPr sz="1400">
                <a:solidFill>
                  <a:schemeClr val="tx1">
                    <a:tint val="75000"/>
                  </a:schemeClr>
                </a:solidFill>
              </a:defRPr>
            </a:lvl5pPr>
            <a:lvl6pPr marL="2040941" indent="0">
              <a:buNone/>
              <a:defRPr sz="1400">
                <a:solidFill>
                  <a:schemeClr val="tx1">
                    <a:tint val="75000"/>
                  </a:schemeClr>
                </a:solidFill>
              </a:defRPr>
            </a:lvl6pPr>
            <a:lvl7pPr marL="2449129" indent="0">
              <a:buNone/>
              <a:defRPr sz="1400">
                <a:solidFill>
                  <a:schemeClr val="tx1">
                    <a:tint val="75000"/>
                  </a:schemeClr>
                </a:solidFill>
              </a:defRPr>
            </a:lvl7pPr>
            <a:lvl8pPr marL="2857317" indent="0">
              <a:buNone/>
              <a:defRPr sz="1400">
                <a:solidFill>
                  <a:schemeClr val="tx1">
                    <a:tint val="75000"/>
                  </a:schemeClr>
                </a:solidFill>
              </a:defRPr>
            </a:lvl8pPr>
            <a:lvl9pPr marL="3265505"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1" y="4767265"/>
            <a:ext cx="2057400" cy="273844"/>
          </a:xfrm>
          <a:prstGeom prst="rect">
            <a:avLst/>
          </a:prstGeom>
        </p:spPr>
        <p:txBody>
          <a:bodyPr lIns="68580" tIns="34290" rIns="68580" bIns="34290"/>
          <a:lstStyle/>
          <a:p>
            <a:endParaRPr lang="en-GB"/>
          </a:p>
        </p:txBody>
      </p:sp>
      <p:sp>
        <p:nvSpPr>
          <p:cNvPr id="5" name="Footer Placeholder 4"/>
          <p:cNvSpPr>
            <a:spLocks noGrp="1"/>
          </p:cNvSpPr>
          <p:nvPr>
            <p:ph type="ftr" sz="quarter" idx="11"/>
          </p:nvPr>
        </p:nvSpPr>
        <p:spPr>
          <a:xfrm>
            <a:off x="3028952" y="4767265"/>
            <a:ext cx="3086100" cy="273844"/>
          </a:xfrm>
          <a:prstGeom prst="rect">
            <a:avLst/>
          </a:prstGeom>
        </p:spPr>
        <p:txBody>
          <a:bodyPr lIns="68580" tIns="34290" rIns="68580" bIns="34290"/>
          <a:lstStyle/>
          <a:p>
            <a:r>
              <a:rPr lang="en-GB"/>
              <a:t>Strictly Confidential</a:t>
            </a:r>
          </a:p>
        </p:txBody>
      </p:sp>
      <p:sp>
        <p:nvSpPr>
          <p:cNvPr id="6" name="Slide Number Placeholder 5"/>
          <p:cNvSpPr>
            <a:spLocks noGrp="1"/>
          </p:cNvSpPr>
          <p:nvPr>
            <p:ph type="sldNum" sz="quarter" idx="12"/>
          </p:nvPr>
        </p:nvSpPr>
        <p:spPr>
          <a:xfrm>
            <a:off x="6457950" y="4767265"/>
            <a:ext cx="2057400" cy="273844"/>
          </a:xfrm>
          <a:prstGeom prst="rect">
            <a:avLst/>
          </a:prstGeom>
        </p:spPr>
        <p:txBody>
          <a:bodyPr lIns="68580" tIns="34290" rIns="68580" bIns="34290"/>
          <a:lstStyle/>
          <a:p>
            <a:fld id="{84A10D5C-A74D-4DF1-BB6C-B3D68367FD60}" type="slidenum">
              <a:rPr lang="en-GB" smtClean="0"/>
              <a:t>‹#›</a:t>
            </a:fld>
            <a:endParaRPr lang="en-GB"/>
          </a:p>
        </p:txBody>
      </p:sp>
    </p:spTree>
    <p:extLst>
      <p:ext uri="{BB962C8B-B14F-4D97-AF65-F5344CB8AC3E}">
        <p14:creationId xmlns:p14="http://schemas.microsoft.com/office/powerpoint/2010/main" val="134458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610" y="190435"/>
            <a:ext cx="7886700" cy="436373"/>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211610" y="1123576"/>
            <a:ext cx="7886700" cy="3263504"/>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73549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4" r:id="rId5"/>
    <p:sldLayoutId id="2147483651" r:id="rId6"/>
    <p:sldLayoutId id="2147483652" r:id="rId7"/>
    <p:sldLayoutId id="2147483656" r:id="rId8"/>
  </p:sldLayoutIdLst>
  <p:hf sldNum="0" hdr="0" dt="0"/>
  <p:txStyles>
    <p:titleStyle>
      <a:lvl1pPr algn="l" defTabSz="685800" rtl="0" eaLnBrk="1" latinLnBrk="0" hangingPunct="1">
        <a:lnSpc>
          <a:spcPct val="90000"/>
        </a:lnSpc>
        <a:spcBef>
          <a:spcPct val="0"/>
        </a:spcBef>
        <a:buNone/>
        <a:defRPr sz="2100" b="1" i="0" kern="1200">
          <a:solidFill>
            <a:srgbClr val="8A0054"/>
          </a:solidFill>
          <a:latin typeface="Arial" charset="0"/>
          <a:ea typeface="Arial" charset="0"/>
          <a:cs typeface="Arial" charset="0"/>
        </a:defRPr>
      </a:lvl1pPr>
    </p:titleStyle>
    <p:bodyStyle>
      <a:lvl1pPr marL="171450" indent="-171450" algn="l" defTabSz="685800" rtl="0" eaLnBrk="1" latinLnBrk="0" hangingPunct="1">
        <a:lnSpc>
          <a:spcPct val="100000"/>
        </a:lnSpc>
        <a:spcBef>
          <a:spcPts val="750"/>
        </a:spcBef>
        <a:buClr>
          <a:srgbClr val="8A0054"/>
        </a:buClr>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buClr>
          <a:srgbClr val="58595B"/>
        </a:buClr>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92A9D7"/>
        </a:buClr>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buClr>
          <a:schemeClr val="bg1">
            <a:lumMod val="75000"/>
          </a:schemeClr>
        </a:buClr>
        <a:buFont typeface="Arial"/>
        <a:buChar char="•"/>
        <a:defRPr sz="140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300" dirty="0">
                <a:latin typeface="Arial" panose="020B0604020202020204" pitchFamily="34" charset="0"/>
                <a:cs typeface="Arial" panose="020B0604020202020204" pitchFamily="34" charset="0"/>
              </a:rPr>
              <a:t>EXSCEL Primary Results Presentation</a:t>
            </a:r>
          </a:p>
        </p:txBody>
      </p:sp>
      <p:sp>
        <p:nvSpPr>
          <p:cNvPr id="3" name="Subtitle 2"/>
          <p:cNvSpPr>
            <a:spLocks noGrp="1"/>
          </p:cNvSpPr>
          <p:nvPr>
            <p:ph type="subTitle" idx="1"/>
          </p:nvPr>
        </p:nvSpPr>
        <p:spPr>
          <a:xfrm>
            <a:off x="514349" y="2669143"/>
            <a:ext cx="7013914" cy="663464"/>
          </a:xfrm>
        </p:spPr>
        <p:txBody>
          <a:bodyPr anchor="t">
            <a:noAutofit/>
          </a:bodyPr>
          <a:lstStyle/>
          <a:p>
            <a:r>
              <a:rPr lang="en-GB" sz="2400" dirty="0">
                <a:latin typeface="Arial" panose="020B0604020202020204" pitchFamily="34" charset="0"/>
                <a:cs typeface="Arial" panose="020B0604020202020204" pitchFamily="34" charset="0"/>
              </a:rPr>
              <a:t>EASD</a:t>
            </a:r>
          </a:p>
          <a:p>
            <a:r>
              <a:rPr lang="en-GB" sz="2400" dirty="0">
                <a:latin typeface="Arial" panose="020B0604020202020204" pitchFamily="34" charset="0"/>
                <a:cs typeface="Arial" panose="020B0604020202020204" pitchFamily="34" charset="0"/>
              </a:rPr>
              <a:t>Lisbon, Portugal</a:t>
            </a:r>
          </a:p>
          <a:p>
            <a:r>
              <a:rPr lang="en-GB" sz="2400" dirty="0">
                <a:latin typeface="Arial" panose="020B0604020202020204" pitchFamily="34" charset="0"/>
                <a:cs typeface="Arial" panose="020B0604020202020204" pitchFamily="34" charset="0"/>
              </a:rPr>
              <a:t>Thursday 14</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September, 2017</a:t>
            </a:r>
          </a:p>
        </p:txBody>
      </p:sp>
    </p:spTree>
    <p:extLst>
      <p:ext uri="{BB962C8B-B14F-4D97-AF65-F5344CB8AC3E}">
        <p14:creationId xmlns:p14="http://schemas.microsoft.com/office/powerpoint/2010/main" val="110971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EXSCEL: Study Design</a:t>
            </a:r>
          </a:p>
        </p:txBody>
      </p:sp>
      <p:grpSp>
        <p:nvGrpSpPr>
          <p:cNvPr id="21" name="Group 20"/>
          <p:cNvGrpSpPr/>
          <p:nvPr/>
        </p:nvGrpSpPr>
        <p:grpSpPr>
          <a:xfrm>
            <a:off x="1368344" y="769605"/>
            <a:ext cx="6374831" cy="1689422"/>
            <a:chOff x="1915987" y="975307"/>
            <a:chExt cx="8499775" cy="2252562"/>
          </a:xfrm>
        </p:grpSpPr>
        <p:sp>
          <p:nvSpPr>
            <p:cNvPr id="4" name="Rectangle 21"/>
            <p:cNvSpPr>
              <a:spLocks noChangeArrowheads="1"/>
            </p:cNvSpPr>
            <p:nvPr/>
          </p:nvSpPr>
          <p:spPr bwMode="auto">
            <a:xfrm>
              <a:off x="1915987" y="1267488"/>
              <a:ext cx="1624581" cy="615553"/>
            </a:xfrm>
            <a:prstGeom prst="rect">
              <a:avLst/>
            </a:prstGeom>
            <a:noFill/>
            <a:ln w="12700">
              <a:noFill/>
              <a:miter lim="800000"/>
              <a:headEnd/>
              <a:tailEnd/>
            </a:ln>
            <a:effectLst/>
          </p:spPr>
          <p:txBody>
            <a:bodyPr wrap="square">
              <a:spAutoFit/>
            </a:bodyPr>
            <a:lstStyle/>
            <a:p>
              <a:r>
                <a:rPr lang="en-US" sz="1200" b="1" dirty="0">
                  <a:solidFill>
                    <a:srgbClr val="212021"/>
                  </a:solidFill>
                  <a:latin typeface="Arial" panose="020B0604020202020204" pitchFamily="34" charset="0"/>
                  <a:ea typeface="ＭＳ Ｐゴシック" pitchFamily="-109" charset="-128"/>
                  <a:cs typeface="Arial" panose="020B0604020202020204" pitchFamily="34" charset="0"/>
                </a:rPr>
                <a:t>~14,000 Patients </a:t>
              </a:r>
            </a:p>
          </p:txBody>
        </p:sp>
        <p:sp>
          <p:nvSpPr>
            <p:cNvPr id="5" name="Rectangle 22"/>
            <p:cNvSpPr>
              <a:spLocks noChangeArrowheads="1"/>
            </p:cNvSpPr>
            <p:nvPr/>
          </p:nvSpPr>
          <p:spPr bwMode="auto">
            <a:xfrm>
              <a:off x="8503979" y="1290034"/>
              <a:ext cx="1891972" cy="615553"/>
            </a:xfrm>
            <a:prstGeom prst="rect">
              <a:avLst/>
            </a:prstGeom>
            <a:noFill/>
            <a:ln w="12700">
              <a:noFill/>
              <a:miter lim="800000"/>
              <a:headEnd/>
              <a:tailEnd/>
            </a:ln>
            <a:effectLst/>
          </p:spPr>
          <p:txBody>
            <a:bodyPr wrap="none">
              <a:spAutoFit/>
            </a:bodyPr>
            <a:lstStyle/>
            <a:p>
              <a:pPr algn="ctr"/>
              <a:r>
                <a:rPr lang="en-US" sz="1200" b="1" dirty="0">
                  <a:solidFill>
                    <a:srgbClr val="212021"/>
                  </a:solidFill>
                  <a:latin typeface="Arial" panose="020B0604020202020204" pitchFamily="34" charset="0"/>
                  <a:ea typeface="ＭＳ Ｐゴシック" pitchFamily="-109" charset="-128"/>
                  <a:cs typeface="Arial" panose="020B0604020202020204" pitchFamily="34" charset="0"/>
                </a:rPr>
                <a:t>Safety Follow-up</a:t>
              </a:r>
            </a:p>
            <a:p>
              <a:pPr algn="ctr"/>
              <a:r>
                <a:rPr lang="en-US" sz="1200" b="1" dirty="0">
                  <a:solidFill>
                    <a:srgbClr val="212021"/>
                  </a:solidFill>
                  <a:latin typeface="Arial" panose="020B0604020202020204" pitchFamily="34" charset="0"/>
                  <a:ea typeface="ＭＳ Ｐゴシック" pitchFamily="-109" charset="-128"/>
                  <a:cs typeface="Arial" panose="020B0604020202020204" pitchFamily="34" charset="0"/>
                </a:rPr>
                <a:t>(70-days)</a:t>
              </a:r>
            </a:p>
          </p:txBody>
        </p:sp>
        <p:grpSp>
          <p:nvGrpSpPr>
            <p:cNvPr id="6" name="Group 5"/>
            <p:cNvGrpSpPr/>
            <p:nvPr/>
          </p:nvGrpSpPr>
          <p:grpSpPr>
            <a:xfrm>
              <a:off x="2408693" y="990706"/>
              <a:ext cx="6018369" cy="1143001"/>
              <a:chOff x="1308100" y="2784752"/>
              <a:chExt cx="6018369" cy="1143001"/>
            </a:xfrm>
          </p:grpSpPr>
          <p:grpSp>
            <p:nvGrpSpPr>
              <p:cNvPr id="7" name="Group 31"/>
              <p:cNvGrpSpPr>
                <a:grpSpLocks/>
              </p:cNvGrpSpPr>
              <p:nvPr/>
            </p:nvGrpSpPr>
            <p:grpSpPr bwMode="auto">
              <a:xfrm>
                <a:off x="1308100" y="3715028"/>
                <a:ext cx="2009775" cy="212725"/>
                <a:chOff x="1808" y="1842"/>
                <a:chExt cx="1266" cy="134"/>
              </a:xfrm>
            </p:grpSpPr>
            <p:sp>
              <p:nvSpPr>
                <p:cNvPr id="13" name="Line 29"/>
                <p:cNvSpPr>
                  <a:spLocks noChangeShapeType="1"/>
                </p:cNvSpPr>
                <p:nvPr/>
              </p:nvSpPr>
              <p:spPr bwMode="auto">
                <a:xfrm>
                  <a:off x="1808" y="1842"/>
                  <a:ext cx="0" cy="134"/>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sp>
              <p:nvSpPr>
                <p:cNvPr id="14" name="Line 30"/>
                <p:cNvSpPr>
                  <a:spLocks noChangeShapeType="1"/>
                </p:cNvSpPr>
                <p:nvPr/>
              </p:nvSpPr>
              <p:spPr bwMode="auto">
                <a:xfrm>
                  <a:off x="1808" y="1976"/>
                  <a:ext cx="1266" cy="0"/>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grpSp>
          <p:grpSp>
            <p:nvGrpSpPr>
              <p:cNvPr id="8" name="Group 32"/>
              <p:cNvGrpSpPr>
                <a:grpSpLocks/>
              </p:cNvGrpSpPr>
              <p:nvPr/>
            </p:nvGrpSpPr>
            <p:grpSpPr bwMode="auto">
              <a:xfrm flipV="1">
                <a:off x="1308100" y="2784753"/>
                <a:ext cx="2009775" cy="212725"/>
                <a:chOff x="1808" y="1842"/>
                <a:chExt cx="1266" cy="134"/>
              </a:xfrm>
            </p:grpSpPr>
            <p:sp>
              <p:nvSpPr>
                <p:cNvPr id="11" name="Line 33"/>
                <p:cNvSpPr>
                  <a:spLocks noChangeShapeType="1"/>
                </p:cNvSpPr>
                <p:nvPr/>
              </p:nvSpPr>
              <p:spPr bwMode="auto">
                <a:xfrm>
                  <a:off x="1808" y="1842"/>
                  <a:ext cx="0" cy="134"/>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sp>
              <p:nvSpPr>
                <p:cNvPr id="12" name="Line 34"/>
                <p:cNvSpPr>
                  <a:spLocks noChangeShapeType="1"/>
                </p:cNvSpPr>
                <p:nvPr/>
              </p:nvSpPr>
              <p:spPr bwMode="auto">
                <a:xfrm>
                  <a:off x="1808" y="1976"/>
                  <a:ext cx="1266" cy="0"/>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grpSp>
          <p:sp>
            <p:nvSpPr>
              <p:cNvPr id="9" name="Text Box 19"/>
              <p:cNvSpPr txBox="1">
                <a:spLocks noChangeArrowheads="1"/>
              </p:cNvSpPr>
              <p:nvPr/>
            </p:nvSpPr>
            <p:spPr bwMode="auto">
              <a:xfrm>
                <a:off x="2600481" y="3470552"/>
                <a:ext cx="4725988" cy="457200"/>
              </a:xfrm>
              <a:prstGeom prst="rect">
                <a:avLst/>
              </a:prstGeom>
              <a:solidFill>
                <a:srgbClr val="9DABE2"/>
              </a:solidFill>
              <a:ln w="25400">
                <a:solidFill>
                  <a:srgbClr val="000000"/>
                </a:solidFill>
                <a:miter lim="800000"/>
                <a:headEnd/>
                <a:tailEnd/>
              </a:ln>
              <a:effectLst/>
            </p:spPr>
            <p:txBody>
              <a:bodyPr anchor="ctr" anchorCtr="1"/>
              <a:lstStyle/>
              <a:p>
                <a:pPr algn="ctr">
                  <a:spcBef>
                    <a:spcPct val="50000"/>
                  </a:spcBef>
                </a:pPr>
                <a:r>
                  <a:rPr lang="en-US" b="1" dirty="0">
                    <a:latin typeface="Arial" panose="020B0604020202020204" pitchFamily="34" charset="0"/>
                    <a:ea typeface="ＭＳ Ｐゴシック" pitchFamily="-109" charset="-128"/>
                    <a:cs typeface="Arial" panose="020B0604020202020204" pitchFamily="34" charset="0"/>
                  </a:rPr>
                  <a:t>PLACEBO ONCE WEEKLY</a:t>
                </a:r>
              </a:p>
            </p:txBody>
          </p:sp>
          <p:sp>
            <p:nvSpPr>
              <p:cNvPr id="10" name="Text Box 20"/>
              <p:cNvSpPr txBox="1">
                <a:spLocks noChangeArrowheads="1"/>
              </p:cNvSpPr>
              <p:nvPr/>
            </p:nvSpPr>
            <p:spPr bwMode="auto">
              <a:xfrm>
                <a:off x="2600481" y="2784752"/>
                <a:ext cx="4725988" cy="457200"/>
              </a:xfrm>
              <a:prstGeom prst="rect">
                <a:avLst/>
              </a:prstGeom>
              <a:solidFill>
                <a:srgbClr val="830051"/>
              </a:solidFill>
              <a:ln w="25400">
                <a:solidFill>
                  <a:srgbClr val="000000"/>
                </a:solidFill>
                <a:miter lim="800000"/>
                <a:headEnd/>
                <a:tailEnd/>
              </a:ln>
              <a:effectLst/>
            </p:spPr>
            <p:txBody>
              <a:bodyPr anchor="ctr" anchorCtr="1"/>
              <a:lstStyle/>
              <a:p>
                <a:pPr algn="ctr">
                  <a:spcBef>
                    <a:spcPct val="50000"/>
                  </a:spcBef>
                </a:pPr>
                <a:r>
                  <a:rPr lang="en-US" b="1" dirty="0">
                    <a:solidFill>
                      <a:schemeClr val="bg1"/>
                    </a:solidFill>
                    <a:latin typeface="Arial" panose="020B0604020202020204" pitchFamily="34" charset="0"/>
                    <a:ea typeface="ＭＳ Ｐゴシック" pitchFamily="-109" charset="-128"/>
                    <a:cs typeface="Arial" panose="020B0604020202020204" pitchFamily="34" charset="0"/>
                  </a:rPr>
                  <a:t>EXENATIDE ONCE WEEKLY</a:t>
                </a:r>
              </a:p>
            </p:txBody>
          </p:sp>
        </p:grpSp>
        <p:sp>
          <p:nvSpPr>
            <p:cNvPr id="16" name="TextBox 15"/>
            <p:cNvSpPr txBox="1"/>
            <p:nvPr/>
          </p:nvSpPr>
          <p:spPr>
            <a:xfrm>
              <a:off x="6109536" y="2479965"/>
              <a:ext cx="2023573" cy="369332"/>
            </a:xfrm>
            <a:prstGeom prst="rect">
              <a:avLst/>
            </a:prstGeom>
            <a:noFill/>
          </p:spPr>
          <p:txBody>
            <a:bodyPr wrap="square" rtlCol="0">
              <a:spAutoFit/>
            </a:bodyPr>
            <a:lstStyle/>
            <a:p>
              <a:r>
                <a:rPr lang="en-US" sz="1200" b="1" dirty="0">
                  <a:solidFill>
                    <a:srgbClr val="8A0054"/>
                  </a:solidFill>
                  <a:latin typeface="Arial" panose="020B0604020202020204" pitchFamily="34" charset="0"/>
                  <a:cs typeface="Arial" panose="020B0604020202020204" pitchFamily="34" charset="0"/>
                </a:rPr>
                <a:t>Six monthly visits</a:t>
              </a:r>
            </a:p>
          </p:txBody>
        </p:sp>
        <p:grpSp>
          <p:nvGrpSpPr>
            <p:cNvPr id="19" name="Group 18"/>
            <p:cNvGrpSpPr/>
            <p:nvPr/>
          </p:nvGrpSpPr>
          <p:grpSpPr>
            <a:xfrm>
              <a:off x="3704053" y="2330407"/>
              <a:ext cx="4723009" cy="178759"/>
              <a:chOff x="3379198" y="1344441"/>
              <a:chExt cx="4504368" cy="178759"/>
            </a:xfrm>
          </p:grpSpPr>
          <p:cxnSp>
            <p:nvCxnSpPr>
              <p:cNvPr id="20" name="Straight Arrow Connector 19"/>
              <p:cNvCxnSpPr/>
              <p:nvPr/>
            </p:nvCxnSpPr>
            <p:spPr>
              <a:xfrm>
                <a:off x="5392980" y="1367196"/>
                <a:ext cx="2490586" cy="8353"/>
              </a:xfrm>
              <a:prstGeom prst="straightConnector1">
                <a:avLst/>
              </a:prstGeom>
              <a:ln w="25400" cap="flat" cmpd="sng" algn="ctr">
                <a:solidFill>
                  <a:srgbClr val="830051"/>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3558497" y="1433027"/>
                <a:ext cx="178759" cy="1588"/>
              </a:xfrm>
              <a:prstGeom prst="line">
                <a:avLst/>
              </a:prstGeom>
              <a:ln w="25400">
                <a:solidFill>
                  <a:srgbClr val="83005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379198" y="1351372"/>
                <a:ext cx="2013782" cy="1277"/>
              </a:xfrm>
              <a:prstGeom prst="straightConnector1">
                <a:avLst/>
              </a:prstGeom>
              <a:ln w="25400" cap="flat" cmpd="sng" algn="ctr">
                <a:solidFill>
                  <a:srgbClr val="83005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cxnSp>
          <p:nvCxnSpPr>
            <p:cNvPr id="42" name="Straight Arrow Connector 41"/>
            <p:cNvCxnSpPr/>
            <p:nvPr/>
          </p:nvCxnSpPr>
          <p:spPr>
            <a:xfrm flipV="1">
              <a:off x="3692916" y="2129043"/>
              <a:ext cx="8157" cy="3801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21"/>
            <p:cNvSpPr>
              <a:spLocks noChangeArrowheads="1"/>
            </p:cNvSpPr>
            <p:nvPr/>
          </p:nvSpPr>
          <p:spPr bwMode="auto">
            <a:xfrm>
              <a:off x="2230544" y="2489021"/>
              <a:ext cx="2003595" cy="615553"/>
            </a:xfrm>
            <a:prstGeom prst="rect">
              <a:avLst/>
            </a:prstGeom>
            <a:noFill/>
            <a:ln w="12700">
              <a:noFill/>
              <a:miter lim="800000"/>
              <a:headEnd/>
              <a:tailEnd/>
            </a:ln>
            <a:effectLst/>
          </p:spPr>
          <p:txBody>
            <a:bodyPr wrap="square">
              <a:spAutoFit/>
            </a:bodyPr>
            <a:lstStyle/>
            <a:p>
              <a:r>
                <a:rPr lang="en-US" sz="1200" b="1" dirty="0">
                  <a:solidFill>
                    <a:srgbClr val="212021"/>
                  </a:solidFill>
                  <a:latin typeface="Arial" panose="020B0604020202020204" pitchFamily="34" charset="0"/>
                  <a:ea typeface="ＭＳ Ｐゴシック" pitchFamily="-109" charset="-128"/>
                  <a:cs typeface="Arial" panose="020B0604020202020204" pitchFamily="34" charset="0"/>
                </a:rPr>
                <a:t>Randomisation</a:t>
              </a:r>
            </a:p>
            <a:p>
              <a:r>
                <a:rPr lang="en-US" sz="1200" b="1" dirty="0">
                  <a:solidFill>
                    <a:srgbClr val="212021"/>
                  </a:solidFill>
                  <a:latin typeface="Arial" panose="020B0604020202020204" pitchFamily="34" charset="0"/>
                  <a:ea typeface="ＭＳ Ｐゴシック" pitchFamily="-109" charset="-128"/>
                  <a:cs typeface="Arial" panose="020B0604020202020204" pitchFamily="34" charset="0"/>
                </a:rPr>
                <a:t>(double blind)</a:t>
              </a:r>
            </a:p>
          </p:txBody>
        </p:sp>
        <p:sp>
          <p:nvSpPr>
            <p:cNvPr id="49" name="TextBox 48"/>
            <p:cNvSpPr txBox="1"/>
            <p:nvPr/>
          </p:nvSpPr>
          <p:spPr>
            <a:xfrm>
              <a:off x="3770124" y="2479965"/>
              <a:ext cx="3059505" cy="369332"/>
            </a:xfrm>
            <a:prstGeom prst="rect">
              <a:avLst/>
            </a:prstGeom>
            <a:noFill/>
          </p:spPr>
          <p:txBody>
            <a:bodyPr wrap="square" rtlCol="0">
              <a:spAutoFit/>
            </a:bodyPr>
            <a:lstStyle/>
            <a:p>
              <a:r>
                <a:rPr lang="en-US" sz="1200" dirty="0">
                  <a:solidFill>
                    <a:schemeClr val="tx1">
                      <a:lumMod val="50000"/>
                    </a:schemeClr>
                  </a:solidFill>
                  <a:latin typeface="Arial" panose="020B0604020202020204" pitchFamily="34" charset="0"/>
                  <a:cs typeface="Arial" panose="020B0604020202020204" pitchFamily="34" charset="0"/>
                </a:rPr>
                <a:t>1w   2m   6m       1y</a:t>
              </a:r>
            </a:p>
          </p:txBody>
        </p:sp>
        <p:cxnSp>
          <p:nvCxnSpPr>
            <p:cNvPr id="50" name="Straight Connector 49"/>
            <p:cNvCxnSpPr/>
            <p:nvPr/>
          </p:nvCxnSpPr>
          <p:spPr>
            <a:xfrm rot="5400000">
              <a:off x="4347960" y="2442064"/>
              <a:ext cx="178759" cy="1665"/>
            </a:xfrm>
            <a:prstGeom prst="line">
              <a:avLst/>
            </a:prstGeom>
            <a:ln w="25400">
              <a:solidFill>
                <a:srgbClr val="83005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802857" y="2442064"/>
              <a:ext cx="178759" cy="1665"/>
            </a:xfrm>
            <a:prstGeom prst="line">
              <a:avLst/>
            </a:prstGeom>
            <a:ln w="25400">
              <a:solidFill>
                <a:srgbClr val="83005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5456430" y="2440918"/>
              <a:ext cx="178759" cy="1665"/>
            </a:xfrm>
            <a:prstGeom prst="line">
              <a:avLst/>
            </a:prstGeom>
            <a:ln w="25400">
              <a:solidFill>
                <a:srgbClr val="830051"/>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619552" y="2858537"/>
              <a:ext cx="4063476" cy="369332"/>
            </a:xfrm>
            <a:prstGeom prst="rect">
              <a:avLst/>
            </a:prstGeom>
            <a:noFill/>
          </p:spPr>
          <p:txBody>
            <a:bodyPr wrap="square" rtlCol="0">
              <a:spAutoFit/>
            </a:bodyPr>
            <a:lstStyle/>
            <a:p>
              <a:r>
                <a:rPr lang="en-US" sz="1200" b="1" dirty="0">
                  <a:solidFill>
                    <a:schemeClr val="tx1">
                      <a:lumMod val="50000"/>
                    </a:schemeClr>
                  </a:solidFill>
                  <a:latin typeface="Arial" panose="020B0604020202020204" pitchFamily="34" charset="0"/>
                  <a:cs typeface="Arial" panose="020B0604020202020204" pitchFamily="34" charset="0"/>
                </a:rPr>
                <a:t>Minimum 1360 primary events</a:t>
              </a:r>
            </a:p>
          </p:txBody>
        </p:sp>
        <p:sp>
          <p:nvSpPr>
            <p:cNvPr id="61" name="Line 29"/>
            <p:cNvSpPr>
              <a:spLocks noChangeShapeType="1"/>
            </p:cNvSpPr>
            <p:nvPr/>
          </p:nvSpPr>
          <p:spPr bwMode="auto">
            <a:xfrm>
              <a:off x="10401785" y="1916318"/>
              <a:ext cx="0" cy="212725"/>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sp>
          <p:nvSpPr>
            <p:cNvPr id="62" name="Line 30"/>
            <p:cNvSpPr>
              <a:spLocks noChangeShapeType="1"/>
            </p:cNvSpPr>
            <p:nvPr/>
          </p:nvSpPr>
          <p:spPr bwMode="auto">
            <a:xfrm>
              <a:off x="8405987" y="2128337"/>
              <a:ext cx="2009775" cy="0"/>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sp>
          <p:nvSpPr>
            <p:cNvPr id="63" name="Line 33"/>
            <p:cNvSpPr>
              <a:spLocks noChangeShapeType="1"/>
            </p:cNvSpPr>
            <p:nvPr/>
          </p:nvSpPr>
          <p:spPr bwMode="auto">
            <a:xfrm flipV="1">
              <a:off x="10401785" y="975307"/>
              <a:ext cx="0" cy="212725"/>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sp>
          <p:nvSpPr>
            <p:cNvPr id="64" name="Line 34"/>
            <p:cNvSpPr>
              <a:spLocks noChangeShapeType="1"/>
            </p:cNvSpPr>
            <p:nvPr/>
          </p:nvSpPr>
          <p:spPr bwMode="auto">
            <a:xfrm flipV="1">
              <a:off x="8392010" y="986324"/>
              <a:ext cx="2009775" cy="0"/>
            </a:xfrm>
            <a:prstGeom prst="line">
              <a:avLst/>
            </a:prstGeom>
            <a:noFill/>
            <a:ln w="25400">
              <a:solidFill>
                <a:schemeClr val="tx1">
                  <a:lumMod val="50000"/>
                </a:schemeClr>
              </a:solidFill>
              <a:round/>
              <a:headEnd/>
              <a:tailEnd/>
            </a:ln>
            <a:effectLst/>
          </p:spPr>
          <p:txBody>
            <a:bodyPr/>
            <a:lstStyle/>
            <a:p>
              <a:endParaRPr lang="en-US">
                <a:latin typeface="Arial" panose="020B0604020202020204" pitchFamily="34" charset="0"/>
                <a:cs typeface="Arial" panose="020B0604020202020204" pitchFamily="34" charset="0"/>
              </a:endParaRPr>
            </a:p>
          </p:txBody>
        </p:sp>
        <p:cxnSp>
          <p:nvCxnSpPr>
            <p:cNvPr id="65" name="Straight Arrow Connector 64"/>
            <p:cNvCxnSpPr/>
            <p:nvPr/>
          </p:nvCxnSpPr>
          <p:spPr>
            <a:xfrm flipV="1">
              <a:off x="8425985" y="2139922"/>
              <a:ext cx="8157" cy="3801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21"/>
            <p:cNvSpPr>
              <a:spLocks noChangeArrowheads="1"/>
            </p:cNvSpPr>
            <p:nvPr/>
          </p:nvSpPr>
          <p:spPr bwMode="auto">
            <a:xfrm>
              <a:off x="7703322" y="2489320"/>
              <a:ext cx="1461640" cy="615553"/>
            </a:xfrm>
            <a:prstGeom prst="rect">
              <a:avLst/>
            </a:prstGeom>
            <a:noFill/>
            <a:ln w="12700">
              <a:noFill/>
              <a:miter lim="800000"/>
              <a:headEnd/>
              <a:tailEnd/>
            </a:ln>
            <a:effectLst/>
          </p:spPr>
          <p:txBody>
            <a:bodyPr wrap="square">
              <a:spAutoFit/>
            </a:bodyPr>
            <a:lstStyle/>
            <a:p>
              <a:pPr algn="ctr"/>
              <a:r>
                <a:rPr lang="en-US" sz="1200" b="1" dirty="0">
                  <a:solidFill>
                    <a:srgbClr val="212021"/>
                  </a:solidFill>
                  <a:latin typeface="Arial" panose="020B0604020202020204" pitchFamily="34" charset="0"/>
                  <a:ea typeface="ＭＳ Ｐゴシック" pitchFamily="-109" charset="-128"/>
                  <a:cs typeface="Arial" panose="020B0604020202020204" pitchFamily="34" charset="0"/>
                </a:rPr>
                <a:t>End of Treatment</a:t>
              </a:r>
            </a:p>
          </p:txBody>
        </p:sp>
      </p:grpSp>
      <p:grpSp>
        <p:nvGrpSpPr>
          <p:cNvPr id="15" name="Group 14"/>
          <p:cNvGrpSpPr/>
          <p:nvPr/>
        </p:nvGrpSpPr>
        <p:grpSpPr>
          <a:xfrm>
            <a:off x="188779" y="2921512"/>
            <a:ext cx="4247536" cy="1887917"/>
            <a:chOff x="255371" y="3537130"/>
            <a:chExt cx="5663381" cy="2517222"/>
          </a:xfrm>
        </p:grpSpPr>
        <p:sp>
          <p:nvSpPr>
            <p:cNvPr id="41" name="Rounded Rectangle 40"/>
            <p:cNvSpPr/>
            <p:nvPr/>
          </p:nvSpPr>
          <p:spPr>
            <a:xfrm>
              <a:off x="255371" y="3537130"/>
              <a:ext cx="5663381" cy="2517222"/>
            </a:xfrm>
            <a:prstGeom prst="roundRect">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29406" y="3682207"/>
              <a:ext cx="5485681" cy="2178374"/>
            </a:xfrm>
            <a:prstGeom prst="rect">
              <a:avLst/>
            </a:prstGeom>
            <a:noFill/>
            <a:ln>
              <a:noFill/>
            </a:ln>
          </p:spPr>
          <p:txBody>
            <a:bodyPr wrap="square" rtlCol="0">
              <a:spAutoFit/>
            </a:bodyPr>
            <a:lstStyle/>
            <a:p>
              <a:r>
                <a:rPr lang="en-US" sz="1200" b="1" dirty="0">
                  <a:latin typeface="Arial" panose="020B0604020202020204" pitchFamily="34" charset="0"/>
                  <a:cs typeface="Arial" panose="020B0604020202020204" pitchFamily="34" charset="0"/>
                </a:rPr>
                <a:t>Key Inclusion Criteria</a:t>
              </a:r>
            </a:p>
            <a:p>
              <a:pPr marL="214313" indent="-214313">
                <a:spcBef>
                  <a:spcPts val="450"/>
                </a:spcBef>
                <a:buFont typeface="Arial" panose="020B0604020202020204" pitchFamily="34" charset="0"/>
                <a:buChar char="•"/>
              </a:pPr>
              <a:r>
                <a:rPr lang="en-US" sz="1200" dirty="0">
                  <a:latin typeface="Arial" panose="020B0604020202020204" pitchFamily="34" charset="0"/>
                  <a:cs typeface="Arial" panose="020B0604020202020204" pitchFamily="34" charset="0"/>
                </a:rPr>
                <a:t>T2DM, HbA1c 6.5-10% (inclusive)</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Anti-DM drug naïve, oral agents and/or insulin</a:t>
              </a:r>
            </a:p>
            <a:p>
              <a:pPr marL="214313"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≥18 years old </a:t>
              </a:r>
            </a:p>
            <a:p>
              <a:pPr marL="214313"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Any level of CV risk</a:t>
              </a:r>
            </a:p>
            <a:p>
              <a:pPr marL="214313"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~70% with prior CV event</a:t>
              </a:r>
            </a:p>
            <a:p>
              <a:pPr marL="557213" lvl="1"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Prior coronary, cerebrovascular or peripheral vascular event or stenosis</a:t>
              </a:r>
            </a:p>
          </p:txBody>
        </p:sp>
      </p:grpSp>
      <p:grpSp>
        <p:nvGrpSpPr>
          <p:cNvPr id="17" name="Group 16"/>
          <p:cNvGrpSpPr/>
          <p:nvPr/>
        </p:nvGrpSpPr>
        <p:grpSpPr>
          <a:xfrm>
            <a:off x="4681307" y="2922895"/>
            <a:ext cx="4247536" cy="1925872"/>
            <a:chOff x="6269763" y="3627088"/>
            <a:chExt cx="5663381" cy="2567828"/>
          </a:xfrm>
        </p:grpSpPr>
        <p:sp>
          <p:nvSpPr>
            <p:cNvPr id="71" name="Rounded Rectangle 70"/>
            <p:cNvSpPr/>
            <p:nvPr/>
          </p:nvSpPr>
          <p:spPr>
            <a:xfrm>
              <a:off x="6269763" y="3627088"/>
              <a:ext cx="5663381" cy="2517222"/>
            </a:xfrm>
            <a:prstGeom prst="roundRect">
              <a:avLst/>
            </a:prstGeom>
            <a:solidFill>
              <a:schemeClr val="bg2">
                <a:lumMod val="90000"/>
              </a:schemeClr>
            </a:solid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464260" y="3770321"/>
              <a:ext cx="5446006" cy="242459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Key Exclusion Criteria</a:t>
              </a:r>
            </a:p>
            <a:p>
              <a:pPr marL="214313" indent="-214313">
                <a:spcBef>
                  <a:spcPts val="450"/>
                </a:spcBef>
                <a:buFont typeface="Arial" panose="020B0604020202020204" pitchFamily="34" charset="0"/>
                <a:buChar char="•"/>
              </a:pPr>
              <a:r>
                <a:rPr lang="en-US" sz="1200" dirty="0">
                  <a:latin typeface="Arial" panose="020B0604020202020204" pitchFamily="34" charset="0"/>
                  <a:cs typeface="Arial" panose="020B0604020202020204" pitchFamily="34" charset="0"/>
                </a:rPr>
                <a:t>T1DM</a:t>
              </a:r>
            </a:p>
            <a:p>
              <a:pPr marL="214313"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rPr>
                <a:t>episodes of severe hypoglycaemia within 12 months</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Current or prior GLP1-RA</a:t>
              </a:r>
            </a:p>
            <a:p>
              <a:pPr marL="214313" indent="-214313">
                <a:buFont typeface="Arial" panose="020B0604020202020204" pitchFamily="34" charset="0"/>
                <a:buChar char="•"/>
                <a:defRPr/>
              </a:pPr>
              <a:r>
                <a:rPr lang="en-US" sz="1200" dirty="0" err="1">
                  <a:latin typeface="Arial" panose="020B0604020202020204" pitchFamily="34" charset="0"/>
                  <a:cs typeface="Arial" panose="020B0604020202020204" pitchFamily="34" charset="0"/>
                </a:rPr>
                <a:t>eGFR</a:t>
              </a:r>
              <a:r>
                <a:rPr lang="en-US" sz="1200" dirty="0">
                  <a:latin typeface="Arial" panose="020B0604020202020204" pitchFamily="34" charset="0"/>
                  <a:cs typeface="Arial" panose="020B0604020202020204" pitchFamily="34" charset="0"/>
                </a:rPr>
                <a:t> &lt;</a:t>
              </a:r>
              <a:r>
                <a:rPr lang="en-GB" sz="1200" dirty="0">
                  <a:latin typeface="Arial" panose="020B0604020202020204" pitchFamily="34" charset="0"/>
                  <a:cs typeface="Arial" panose="020B0604020202020204" pitchFamily="34" charset="0"/>
                </a:rPr>
                <a:t>30mL/min/1.73m</a:t>
              </a:r>
              <a:r>
                <a:rPr lang="en-GB" sz="1200" baseline="30000" dirty="0">
                  <a:latin typeface="Arial" panose="020B0604020202020204" pitchFamily="34" charset="0"/>
                  <a:cs typeface="Arial" panose="020B0604020202020204" pitchFamily="34" charset="0"/>
                </a:rPr>
                <a:t>2</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Prior pancreatitis</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Personal or familial history of MEN-2</a:t>
              </a:r>
            </a:p>
            <a:p>
              <a:pPr marL="214313" indent="-214313">
                <a:buFont typeface="Arial" panose="020B0604020202020204" pitchFamily="34" charset="0"/>
                <a:buChar char="•"/>
                <a:defRPr/>
              </a:pPr>
              <a:r>
                <a:rPr lang="en-US" sz="1200" dirty="0">
                  <a:latin typeface="Arial" panose="020B0604020202020204" pitchFamily="34" charset="0"/>
                  <a:cs typeface="Arial" panose="020B0604020202020204" pitchFamily="34" charset="0"/>
                </a:rPr>
                <a:t>Baseline calcitonin &gt;40ng/L</a:t>
              </a:r>
            </a:p>
          </p:txBody>
        </p:sp>
      </p:grpSp>
      <p:sp>
        <p:nvSpPr>
          <p:cNvPr id="3" name="TextBox 2">
            <a:extLst>
              <a:ext uri="{FF2B5EF4-FFF2-40B4-BE49-F238E27FC236}">
                <a16:creationId xmlns:a16="http://schemas.microsoft.com/office/drawing/2014/main" xmlns="" id="{BDB2063C-C38F-49F5-924C-435256113F83}"/>
              </a:ext>
            </a:extLst>
          </p:cNvPr>
          <p:cNvSpPr txBox="1"/>
          <p:nvPr/>
        </p:nvSpPr>
        <p:spPr>
          <a:xfrm>
            <a:off x="2056175" y="2560391"/>
            <a:ext cx="4846457" cy="284693"/>
          </a:xfrm>
          <a:prstGeom prst="rect">
            <a:avLst/>
          </a:prstGeom>
          <a:noFill/>
          <a:ln w="12700">
            <a:noFill/>
          </a:ln>
        </p:spPr>
        <p:txBody>
          <a:bodyPr wrap="square" lIns="68580" tIns="34290" rIns="68580" bIns="34290" rtlCol="0">
            <a:spAutoFit/>
          </a:bodyPr>
          <a:lstStyle/>
          <a:p>
            <a:r>
              <a:rPr lang="en-GB" b="1" dirty="0">
                <a:latin typeface="Arial" panose="020B0604020202020204" pitchFamily="34" charset="0"/>
                <a:cs typeface="Arial" panose="020B0604020202020204" pitchFamily="34" charset="0"/>
              </a:rPr>
              <a:t>Aim is for glycaemic equipoise, but not a requirement</a:t>
            </a:r>
          </a:p>
        </p:txBody>
      </p:sp>
    </p:spTree>
    <p:extLst>
      <p:ext uri="{BB962C8B-B14F-4D97-AF65-F5344CB8AC3E}">
        <p14:creationId xmlns:p14="http://schemas.microsoft.com/office/powerpoint/2010/main" val="41996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and Secondary Endpoints</a:t>
            </a:r>
          </a:p>
        </p:txBody>
      </p:sp>
      <p:sp>
        <p:nvSpPr>
          <p:cNvPr id="4" name="Rounded Rectangle 3"/>
          <p:cNvSpPr/>
          <p:nvPr/>
        </p:nvSpPr>
        <p:spPr>
          <a:xfrm>
            <a:off x="2206909" y="817076"/>
            <a:ext cx="5919185" cy="1798548"/>
          </a:xfrm>
          <a:prstGeom prst="roundRect">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TextBox 4"/>
          <p:cNvSpPr txBox="1"/>
          <p:nvPr/>
        </p:nvSpPr>
        <p:spPr>
          <a:xfrm>
            <a:off x="2332388" y="911727"/>
            <a:ext cx="5853771" cy="1638910"/>
          </a:xfrm>
          <a:prstGeom prst="rect">
            <a:avLst/>
          </a:prstGeom>
          <a:noFill/>
        </p:spPr>
        <p:txBody>
          <a:bodyPr wrap="square" lIns="68580" tIns="34290" rIns="68580" bIns="34290" rtlCol="0">
            <a:spAutoFit/>
          </a:bodyPr>
          <a:lstStyle/>
          <a:p>
            <a:r>
              <a:rPr lang="en-US" sz="1700" b="1" dirty="0">
                <a:latin typeface="Arial" panose="020B0604020202020204" pitchFamily="34" charset="0"/>
                <a:cs typeface="Arial" panose="020B0604020202020204" pitchFamily="34" charset="0"/>
              </a:rPr>
              <a:t>Time to first occurrence of 3-point MACE composed of: </a:t>
            </a:r>
          </a:p>
          <a:p>
            <a:pPr marL="557213" lvl="1" indent="-214313">
              <a:buFont typeface="Arial" panose="020B0604020202020204" pitchFamily="34" charset="0"/>
              <a:buChar char="•"/>
            </a:pPr>
            <a:r>
              <a:rPr lang="en-US" sz="1700" dirty="0">
                <a:latin typeface="Arial" panose="020B0604020202020204" pitchFamily="34" charset="0"/>
                <a:cs typeface="Arial" panose="020B0604020202020204" pitchFamily="34" charset="0"/>
              </a:rPr>
              <a:t>CV death</a:t>
            </a:r>
          </a:p>
          <a:p>
            <a:pPr marL="557213" lvl="1" indent="-214313">
              <a:buFont typeface="Arial" panose="020B0604020202020204" pitchFamily="34" charset="0"/>
              <a:buChar char="•"/>
            </a:pPr>
            <a:r>
              <a:rPr lang="en-US" sz="1700" dirty="0">
                <a:latin typeface="Arial" panose="020B0604020202020204" pitchFamily="34" charset="0"/>
                <a:cs typeface="Arial" panose="020B0604020202020204" pitchFamily="34" charset="0"/>
              </a:rPr>
              <a:t>Non-fatal MI</a:t>
            </a:r>
          </a:p>
          <a:p>
            <a:pPr marL="557213" lvl="1" indent="-214313">
              <a:buFont typeface="Arial" panose="020B0604020202020204" pitchFamily="34" charset="0"/>
              <a:buChar char="•"/>
            </a:pPr>
            <a:r>
              <a:rPr lang="en-US" sz="1700" dirty="0">
                <a:latin typeface="Arial" panose="020B0604020202020204" pitchFamily="34" charset="0"/>
                <a:cs typeface="Arial" panose="020B0604020202020204" pitchFamily="34" charset="0"/>
              </a:rPr>
              <a:t>Non-fatal stroke</a:t>
            </a:r>
          </a:p>
          <a:p>
            <a:r>
              <a:rPr lang="en-US" sz="1700" dirty="0">
                <a:latin typeface="Arial" panose="020B0604020202020204" pitchFamily="34" charset="0"/>
                <a:cs typeface="Arial" panose="020B0604020202020204" pitchFamily="34" charset="0"/>
              </a:rPr>
              <a:t>Safety hypothesis (non-inferiority) and efficacy hypothesis (superiority)</a:t>
            </a:r>
            <a:endParaRPr lang="en-GB" sz="1700" dirty="0">
              <a:latin typeface="Arial" panose="020B0604020202020204" pitchFamily="34" charset="0"/>
              <a:cs typeface="Arial" panose="020B0604020202020204" pitchFamily="34" charset="0"/>
            </a:endParaRPr>
          </a:p>
        </p:txBody>
      </p:sp>
      <p:sp>
        <p:nvSpPr>
          <p:cNvPr id="6" name="Rounded Rectangle 5"/>
          <p:cNvSpPr/>
          <p:nvPr/>
        </p:nvSpPr>
        <p:spPr>
          <a:xfrm>
            <a:off x="176834" y="817076"/>
            <a:ext cx="1800956" cy="1798548"/>
          </a:xfrm>
          <a:prstGeom prst="roundRect">
            <a:avLst/>
          </a:prstGeom>
          <a:solidFill>
            <a:schemeClr val="bg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TextBox 6"/>
          <p:cNvSpPr txBox="1"/>
          <p:nvPr/>
        </p:nvSpPr>
        <p:spPr>
          <a:xfrm>
            <a:off x="-13418" y="1427810"/>
            <a:ext cx="2202513" cy="592470"/>
          </a:xfrm>
          <a:prstGeom prst="rect">
            <a:avLst/>
          </a:prstGeom>
          <a:noFill/>
        </p:spPr>
        <p:txBody>
          <a:bodyPr wrap="square" lIns="68580" tIns="34290" rIns="68580" bIns="34290" rtlCol="0">
            <a:spAutoFit/>
          </a:bodyPr>
          <a:lstStyle/>
          <a:p>
            <a:pPr algn="ctr"/>
            <a:r>
              <a:rPr lang="en-US" sz="1700" b="1" dirty="0">
                <a:solidFill>
                  <a:srgbClr val="000000"/>
                </a:solidFill>
                <a:latin typeface="Arial" panose="020B0604020202020204" pitchFamily="34" charset="0"/>
                <a:cs typeface="Arial" panose="020B0604020202020204" pitchFamily="34" charset="0"/>
              </a:rPr>
              <a:t>Primary </a:t>
            </a:r>
          </a:p>
          <a:p>
            <a:pPr algn="ctr"/>
            <a:r>
              <a:rPr lang="en-US" sz="1700" b="1" dirty="0">
                <a:solidFill>
                  <a:srgbClr val="000000"/>
                </a:solidFill>
                <a:latin typeface="Arial" panose="020B0604020202020204" pitchFamily="34" charset="0"/>
                <a:cs typeface="Arial" panose="020B0604020202020204" pitchFamily="34" charset="0"/>
              </a:rPr>
              <a:t>Endpoint</a:t>
            </a:r>
            <a:endParaRPr lang="en-GB" sz="17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2332387" y="2732150"/>
            <a:ext cx="6299311" cy="1900520"/>
          </a:xfrm>
          <a:prstGeom prst="rect">
            <a:avLst/>
          </a:prstGeom>
          <a:noFill/>
        </p:spPr>
        <p:txBody>
          <a:bodyPr wrap="square" lIns="68580" tIns="34290" rIns="68580" bIns="34290" rtlCol="0">
            <a:spAutoFit/>
          </a:bodyPr>
          <a:lstStyle/>
          <a:p>
            <a:r>
              <a:rPr lang="en-US" sz="1700" b="1" dirty="0">
                <a:latin typeface="Arial" panose="020B0604020202020204" pitchFamily="34" charset="0"/>
                <a:cs typeface="Arial" panose="020B0604020202020204" pitchFamily="34" charset="0"/>
              </a:rPr>
              <a:t>Time to first occurrence of:</a:t>
            </a: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1) All-cause mortality</a:t>
            </a:r>
          </a:p>
          <a:p>
            <a:pPr lvl="1"/>
            <a:r>
              <a:rPr lang="en-US" sz="1700" dirty="0">
                <a:latin typeface="Arial" panose="020B0604020202020204" pitchFamily="34" charset="0"/>
                <a:cs typeface="Arial" panose="020B0604020202020204" pitchFamily="34" charset="0"/>
              </a:rPr>
              <a:t>2) CV-related death</a:t>
            </a:r>
          </a:p>
          <a:p>
            <a:pPr lvl="1"/>
            <a:r>
              <a:rPr lang="en-US" sz="1700" dirty="0">
                <a:latin typeface="Arial" panose="020B0604020202020204" pitchFamily="34" charset="0"/>
                <a:cs typeface="Arial" panose="020B0604020202020204" pitchFamily="34" charset="0"/>
              </a:rPr>
              <a:t>3) Fatal or non-fatal MI</a:t>
            </a:r>
          </a:p>
          <a:p>
            <a:pPr lvl="1"/>
            <a:r>
              <a:rPr lang="en-US" sz="1700" dirty="0">
                <a:latin typeface="Arial" panose="020B0604020202020204" pitchFamily="34" charset="0"/>
                <a:cs typeface="Arial" panose="020B0604020202020204" pitchFamily="34" charset="0"/>
              </a:rPr>
              <a:t>4) Fatal or non-fatal stroke</a:t>
            </a:r>
          </a:p>
          <a:p>
            <a:pPr lvl="1"/>
            <a:r>
              <a:rPr lang="en-US" sz="1700" dirty="0">
                <a:latin typeface="Arial" panose="020B0604020202020204" pitchFamily="34" charset="0"/>
                <a:cs typeface="Arial" panose="020B0604020202020204" pitchFamily="34" charset="0"/>
              </a:rPr>
              <a:t>5) Hospitalisation for acute coronary syndrome (ACS)</a:t>
            </a:r>
          </a:p>
          <a:p>
            <a:pPr lvl="1"/>
            <a:r>
              <a:rPr lang="en-US" sz="1700" dirty="0">
                <a:latin typeface="Arial" panose="020B0604020202020204" pitchFamily="34" charset="0"/>
                <a:cs typeface="Arial" panose="020B0604020202020204" pitchFamily="34" charset="0"/>
              </a:rPr>
              <a:t>6) Hospitalisation for heart failure (HF)</a:t>
            </a:r>
            <a:endParaRPr lang="en-GB" sz="1700" dirty="0">
              <a:latin typeface="Arial" panose="020B0604020202020204" pitchFamily="34" charset="0"/>
              <a:cs typeface="Arial" panose="020B0604020202020204" pitchFamily="34" charset="0"/>
            </a:endParaRPr>
          </a:p>
        </p:txBody>
      </p:sp>
      <p:sp>
        <p:nvSpPr>
          <p:cNvPr id="13" name="Rounded Rectangle 12"/>
          <p:cNvSpPr/>
          <p:nvPr/>
        </p:nvSpPr>
        <p:spPr>
          <a:xfrm>
            <a:off x="2220326" y="2732150"/>
            <a:ext cx="5905768" cy="2162130"/>
          </a:xfrm>
          <a:prstGeom prst="roundRect">
            <a:avLst/>
          </a:pr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Rounded Rectangle 13"/>
          <p:cNvSpPr/>
          <p:nvPr/>
        </p:nvSpPr>
        <p:spPr>
          <a:xfrm>
            <a:off x="190252" y="2732150"/>
            <a:ext cx="1800956" cy="2162130"/>
          </a:xfrm>
          <a:prstGeom prst="roundRect">
            <a:avLst/>
          </a:prstGeom>
          <a:solidFill>
            <a:schemeClr val="bg2">
              <a:lumMod val="90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5" name="TextBox 14"/>
          <p:cNvSpPr txBox="1"/>
          <p:nvPr/>
        </p:nvSpPr>
        <p:spPr>
          <a:xfrm>
            <a:off x="-13418" y="3481869"/>
            <a:ext cx="2202513" cy="592470"/>
          </a:xfrm>
          <a:prstGeom prst="rect">
            <a:avLst/>
          </a:prstGeom>
          <a:noFill/>
        </p:spPr>
        <p:txBody>
          <a:bodyPr wrap="square" lIns="68580" tIns="34290" rIns="68580" bIns="34290" rtlCol="0">
            <a:spAutoFit/>
          </a:bodyPr>
          <a:lstStyle/>
          <a:p>
            <a:pPr algn="ctr"/>
            <a:r>
              <a:rPr lang="en-US" sz="1700" b="1" dirty="0">
                <a:latin typeface="Arial" panose="020B0604020202020204" pitchFamily="34" charset="0"/>
                <a:cs typeface="Arial" panose="020B0604020202020204" pitchFamily="34" charset="0"/>
              </a:rPr>
              <a:t>Secondary </a:t>
            </a:r>
          </a:p>
          <a:p>
            <a:pPr algn="ctr"/>
            <a:r>
              <a:rPr lang="en-US" sz="1700" b="1" dirty="0">
                <a:latin typeface="Arial" panose="020B0604020202020204" pitchFamily="34" charset="0"/>
                <a:cs typeface="Arial" panose="020B0604020202020204" pitchFamily="34" charset="0"/>
              </a:rPr>
              <a:t>Endpoints</a:t>
            </a:r>
            <a:endParaRPr lang="en-GB"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64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Key Objectives</a:t>
            </a:r>
            <a:endParaRPr lang="en-US" dirty="0"/>
          </a:p>
        </p:txBody>
      </p:sp>
      <p:sp>
        <p:nvSpPr>
          <p:cNvPr id="3" name="Content Placeholder 2"/>
          <p:cNvSpPr>
            <a:spLocks noGrp="1"/>
          </p:cNvSpPr>
          <p:nvPr>
            <p:ph idx="1"/>
          </p:nvPr>
        </p:nvSpPr>
        <p:spPr/>
        <p:txBody>
          <a:bodyPr/>
          <a:lstStyle/>
          <a:p>
            <a:r>
              <a:rPr lang="en-US" dirty="0"/>
              <a:t>Time to initiation of next antihyperglycaemic agent</a:t>
            </a:r>
          </a:p>
          <a:p>
            <a:r>
              <a:rPr lang="en-US" dirty="0"/>
              <a:t>Number of episodes of severe hypoglycaemia (hypoglycaemia requiring assistance)</a:t>
            </a:r>
          </a:p>
          <a:p>
            <a:r>
              <a:rPr lang="en-US" dirty="0"/>
              <a:t>Changes in markers of CV risk</a:t>
            </a:r>
          </a:p>
          <a:p>
            <a:pPr lvl="1"/>
            <a:r>
              <a:rPr lang="en-US" dirty="0"/>
              <a:t>HbA1c, weight, blood pressure</a:t>
            </a:r>
          </a:p>
        </p:txBody>
      </p:sp>
    </p:spTree>
    <p:extLst>
      <p:ext uri="{BB962C8B-B14F-4D97-AF65-F5344CB8AC3E}">
        <p14:creationId xmlns:p14="http://schemas.microsoft.com/office/powerpoint/2010/main" val="194109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Power and Sample Size Calculations</a:t>
            </a:r>
            <a:endParaRPr lang="en-GB" dirty="0"/>
          </a:p>
        </p:txBody>
      </p:sp>
      <p:sp>
        <p:nvSpPr>
          <p:cNvPr id="3" name="Content Placeholder 2"/>
          <p:cNvSpPr>
            <a:spLocks noGrp="1"/>
          </p:cNvSpPr>
          <p:nvPr>
            <p:ph idx="1"/>
          </p:nvPr>
        </p:nvSpPr>
        <p:spPr/>
        <p:txBody>
          <a:bodyPr>
            <a:normAutofit lnSpcReduction="10000"/>
          </a:bodyPr>
          <a:lstStyle/>
          <a:p>
            <a:r>
              <a:rPr lang="en-GB" b="1" dirty="0"/>
              <a:t>Non-inferiority (safety)</a:t>
            </a:r>
          </a:p>
          <a:p>
            <a:pPr lvl="1"/>
            <a:r>
              <a:rPr lang="en-US" altLang="en-US" dirty="0"/>
              <a:t>Assuming true HR of 1.00, 611 confirmed primary events provides 90% power to exclude the upper bound of the 95% CI of 1.3</a:t>
            </a:r>
          </a:p>
          <a:p>
            <a:r>
              <a:rPr lang="en-GB" b="1" dirty="0"/>
              <a:t>Superiority (efficacy)</a:t>
            </a:r>
          </a:p>
          <a:p>
            <a:pPr lvl="1"/>
            <a:r>
              <a:rPr lang="en-US" altLang="en-US" dirty="0"/>
              <a:t>Assuming true HR of 0.85, 1360 confirmed primary events provides 85% power with a 2-s</a:t>
            </a:r>
            <a:r>
              <a:rPr lang="en-US" dirty="0"/>
              <a:t>ided </a:t>
            </a:r>
            <a:r>
              <a:rPr lang="el-GR" dirty="0"/>
              <a:t>α=0.05</a:t>
            </a:r>
            <a:endParaRPr lang="en-US" dirty="0"/>
          </a:p>
          <a:p>
            <a:r>
              <a:rPr lang="en-GB" b="1" dirty="0"/>
              <a:t>~14,000 randomised participants with primary CV composite event rate of 2.2% per year required to achieve target of 1360 confirmed primary CV composite endpoints</a:t>
            </a:r>
          </a:p>
        </p:txBody>
      </p:sp>
    </p:spTree>
    <p:extLst>
      <p:ext uri="{BB962C8B-B14F-4D97-AF65-F5344CB8AC3E}">
        <p14:creationId xmlns:p14="http://schemas.microsoft.com/office/powerpoint/2010/main" val="278404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Statistical Analysis Plan</a:t>
            </a:r>
            <a:endParaRPr lang="en-GB" dirty="0"/>
          </a:p>
        </p:txBody>
      </p:sp>
      <p:sp>
        <p:nvSpPr>
          <p:cNvPr id="3" name="Content Placeholder 2"/>
          <p:cNvSpPr>
            <a:spLocks noGrp="1"/>
          </p:cNvSpPr>
          <p:nvPr>
            <p:ph idx="1"/>
          </p:nvPr>
        </p:nvSpPr>
        <p:spPr>
          <a:xfrm>
            <a:off x="176833" y="961122"/>
            <a:ext cx="8679949" cy="3784415"/>
          </a:xfrm>
        </p:spPr>
        <p:txBody>
          <a:bodyPr>
            <a:normAutofit fontScale="85000" lnSpcReduction="20000"/>
          </a:bodyPr>
          <a:lstStyle/>
          <a:p>
            <a:pPr>
              <a:lnSpc>
                <a:spcPct val="120000"/>
              </a:lnSpc>
            </a:pPr>
            <a:r>
              <a:rPr lang="en-GB" b="1" dirty="0"/>
              <a:t>Primary non-inferiority safety analysis for MACE-3</a:t>
            </a:r>
          </a:p>
          <a:p>
            <a:pPr lvl="1">
              <a:lnSpc>
                <a:spcPct val="120000"/>
              </a:lnSpc>
            </a:pPr>
            <a:r>
              <a:rPr lang="en-GB" dirty="0"/>
              <a:t>Non-inferiority if upper limit of two-sided CI for the estimated HR &lt;1.3</a:t>
            </a:r>
          </a:p>
          <a:p>
            <a:pPr>
              <a:lnSpc>
                <a:spcPct val="120000"/>
              </a:lnSpc>
            </a:pPr>
            <a:r>
              <a:rPr lang="en-GB" b="1" dirty="0"/>
              <a:t>If the objective for safety is met, the efficacy objective will be considered</a:t>
            </a:r>
          </a:p>
          <a:p>
            <a:pPr>
              <a:lnSpc>
                <a:spcPct val="120000"/>
              </a:lnSpc>
            </a:pPr>
            <a:r>
              <a:rPr lang="en-GB" b="1" dirty="0"/>
              <a:t>Prespecified conditional hierarchical analyses, each at one sided </a:t>
            </a:r>
            <a:r>
              <a:rPr lang="el-GR" b="1" dirty="0"/>
              <a:t>α</a:t>
            </a:r>
            <a:r>
              <a:rPr lang="en-GB" b="1" dirty="0"/>
              <a:t>=0.025 </a:t>
            </a:r>
          </a:p>
          <a:p>
            <a:pPr lvl="1">
              <a:lnSpc>
                <a:spcPct val="120000"/>
              </a:lnSpc>
            </a:pPr>
            <a:r>
              <a:rPr lang="en-GB" dirty="0"/>
              <a:t>All-cause death </a:t>
            </a:r>
          </a:p>
          <a:p>
            <a:pPr lvl="1">
              <a:lnSpc>
                <a:spcPct val="120000"/>
              </a:lnSpc>
            </a:pPr>
            <a:r>
              <a:rPr lang="en-GB" dirty="0"/>
              <a:t>Each of the components of the primary composite endpoint</a:t>
            </a:r>
          </a:p>
          <a:p>
            <a:pPr lvl="1">
              <a:lnSpc>
                <a:spcPct val="120000"/>
              </a:lnSpc>
            </a:pPr>
            <a:r>
              <a:rPr lang="en-GB" dirty="0"/>
              <a:t>Hospitalisation for ACS</a:t>
            </a:r>
          </a:p>
          <a:p>
            <a:pPr lvl="1">
              <a:lnSpc>
                <a:spcPct val="120000"/>
              </a:lnSpc>
            </a:pPr>
            <a:r>
              <a:rPr lang="en-GB" dirty="0"/>
              <a:t>Hospitalisation for HF</a:t>
            </a:r>
          </a:p>
          <a:p>
            <a:pPr>
              <a:lnSpc>
                <a:spcPct val="120000"/>
              </a:lnSpc>
            </a:pPr>
            <a:r>
              <a:rPr lang="en-GB" b="1" dirty="0"/>
              <a:t>Analysis sets</a:t>
            </a:r>
          </a:p>
          <a:p>
            <a:pPr lvl="1">
              <a:lnSpc>
                <a:spcPct val="120000"/>
              </a:lnSpc>
            </a:pPr>
            <a:r>
              <a:rPr lang="en-GB" dirty="0"/>
              <a:t>Intention-to-treat population (primary analysis)</a:t>
            </a:r>
          </a:p>
          <a:p>
            <a:pPr lvl="1">
              <a:lnSpc>
                <a:spcPct val="120000"/>
              </a:lnSpc>
            </a:pPr>
            <a:r>
              <a:rPr lang="en-GB" dirty="0"/>
              <a:t>Safety population (all participants in the intention-to-treat population who took at least one dose of study medication)</a:t>
            </a:r>
          </a:p>
          <a:p>
            <a:pPr lvl="1">
              <a:lnSpc>
                <a:spcPct val="120000"/>
              </a:lnSpc>
            </a:pPr>
            <a:endParaRPr lang="en-GB" dirty="0"/>
          </a:p>
        </p:txBody>
      </p:sp>
    </p:spTree>
    <p:extLst>
      <p:ext uri="{BB962C8B-B14F-4D97-AF65-F5344CB8AC3E}">
        <p14:creationId xmlns:p14="http://schemas.microsoft.com/office/powerpoint/2010/main" val="3259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Protocol-Specified Study Drug </a:t>
            </a:r>
            <a:r>
              <a:rPr lang="en-US"/>
              <a:t>Discontinuation Criteria</a:t>
            </a:r>
            <a:endParaRPr lang="en-US" dirty="0"/>
          </a:p>
        </p:txBody>
      </p:sp>
      <p:sp>
        <p:nvSpPr>
          <p:cNvPr id="3" name="Content Placeholder 2"/>
          <p:cNvSpPr>
            <a:spLocks noGrp="1"/>
          </p:cNvSpPr>
          <p:nvPr>
            <p:ph idx="1"/>
          </p:nvPr>
        </p:nvSpPr>
        <p:spPr>
          <a:xfrm>
            <a:off x="176832" y="1162742"/>
            <a:ext cx="8553929" cy="2986538"/>
          </a:xfrm>
        </p:spPr>
        <p:txBody>
          <a:bodyPr/>
          <a:lstStyle/>
          <a:p>
            <a:r>
              <a:rPr lang="en-US" b="1" dirty="0"/>
              <a:t>Severe hypoglycaemia: </a:t>
            </a:r>
            <a:r>
              <a:rPr lang="en-US" dirty="0"/>
              <a:t>≥2 episodes since the prior trial visit despite down-titration or discontinuation of non-trial antihyperglycaemic agents</a:t>
            </a:r>
          </a:p>
          <a:p>
            <a:r>
              <a:rPr lang="en-US" b="1" dirty="0"/>
              <a:t>Renal dysfunction: </a:t>
            </a:r>
            <a:r>
              <a:rPr lang="en-US" dirty="0"/>
              <a:t>Severe, irreversible (confirmed by two consecutive </a:t>
            </a:r>
            <a:r>
              <a:rPr lang="en-US" dirty="0" err="1"/>
              <a:t>eGFR</a:t>
            </a:r>
            <a:r>
              <a:rPr lang="en-US" dirty="0"/>
              <a:t> &lt;30 ml/min/1.73m</a:t>
            </a:r>
            <a:r>
              <a:rPr lang="en-US" baseline="30000" dirty="0"/>
              <a:t>2</a:t>
            </a:r>
            <a:r>
              <a:rPr lang="en-US" dirty="0"/>
              <a:t>) or renal replacement therapy</a:t>
            </a:r>
          </a:p>
          <a:p>
            <a:r>
              <a:rPr lang="en-US" b="1" dirty="0"/>
              <a:t>Calcitonin: </a:t>
            </a:r>
            <a:r>
              <a:rPr lang="en-US" dirty="0"/>
              <a:t>Annual measurement ≥50 ng/L</a:t>
            </a:r>
          </a:p>
        </p:txBody>
      </p:sp>
    </p:spTree>
    <p:extLst>
      <p:ext uri="{BB962C8B-B14F-4D97-AF65-F5344CB8AC3E}">
        <p14:creationId xmlns:p14="http://schemas.microsoft.com/office/powerpoint/2010/main" val="83853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Documentation and Event Adjudication</a:t>
            </a:r>
          </a:p>
        </p:txBody>
      </p:sp>
      <p:sp>
        <p:nvSpPr>
          <p:cNvPr id="4" name="Rounded Rectangle 3"/>
          <p:cNvSpPr/>
          <p:nvPr/>
        </p:nvSpPr>
        <p:spPr>
          <a:xfrm>
            <a:off x="2183096" y="698651"/>
            <a:ext cx="6775343" cy="2924757"/>
          </a:xfrm>
          <a:prstGeom prst="roundRect">
            <a:avLst/>
          </a:prstGeom>
          <a:noFill/>
          <a:ln w="2540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TextBox 4"/>
          <p:cNvSpPr txBox="1"/>
          <p:nvPr/>
        </p:nvSpPr>
        <p:spPr>
          <a:xfrm>
            <a:off x="2235937" y="851049"/>
            <a:ext cx="6758263" cy="2562240"/>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Detailed collection of all primary and secondary endpoints</a:t>
            </a: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Non-serious AEs generally not recorded (only pancreatitis, neoplasms)</a:t>
            </a:r>
            <a:endParaRPr lang="en-GB" sz="1600" strike="sngStrike"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Serious adverse events (SAEs) documented using traditional collection and reporting procedures, </a:t>
            </a:r>
            <a:r>
              <a:rPr lang="en-GB" sz="1600" i="1" dirty="0">
                <a:latin typeface="Arial" panose="020B0604020202020204" pitchFamily="34" charset="0"/>
                <a:cs typeface="Arial" panose="020B0604020202020204" pitchFamily="34" charset="0"/>
              </a:rPr>
              <a:t>with the exception of </a:t>
            </a:r>
            <a:r>
              <a:rPr lang="en-GB" sz="1600" i="1" dirty="0">
                <a:solidFill>
                  <a:srgbClr val="800000"/>
                </a:solidFill>
                <a:latin typeface="Arial" panose="020B0604020202020204" pitchFamily="34" charset="0"/>
                <a:cs typeface="Arial" panose="020B0604020202020204" pitchFamily="34" charset="0"/>
              </a:rPr>
              <a:t>Clinical Events of Interest</a:t>
            </a:r>
            <a:r>
              <a:rPr lang="en-GB" sz="1600" dirty="0">
                <a:latin typeface="Arial" panose="020B0604020202020204" pitchFamily="34" charset="0"/>
                <a:cs typeface="Arial" panose="020B0604020202020204" pitchFamily="34" charset="0"/>
              </a:rPr>
              <a:t>: </a:t>
            </a:r>
          </a:p>
          <a:p>
            <a:pPr marL="557213" lvl="1"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CV events (e.g. procedures, hospitalisations)</a:t>
            </a:r>
          </a:p>
          <a:p>
            <a:pPr marL="557213" lvl="1"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Diabetic complications (e.g. </a:t>
            </a:r>
            <a:r>
              <a:rPr lang="en-US" sz="1600" dirty="0">
                <a:latin typeface="Arial" panose="020B0604020202020204" pitchFamily="34" charset="0"/>
                <a:cs typeface="Arial" panose="020B0604020202020204" pitchFamily="34" charset="0"/>
              </a:rPr>
              <a:t>retinopathy, blindness, amputation, neuropathy, albuminuria, end stage renal failure)</a:t>
            </a:r>
          </a:p>
          <a:p>
            <a:pPr marL="557213" lvl="1" indent="-214313">
              <a:buFont typeface="Arial" panose="020B0604020202020204" pitchFamily="34" charset="0"/>
              <a:buChar char="•"/>
            </a:pPr>
            <a:r>
              <a:rPr lang="en-GB" sz="1600" dirty="0">
                <a:latin typeface="Arial" panose="020B0604020202020204" pitchFamily="34" charset="0"/>
                <a:cs typeface="Arial" panose="020B0604020202020204" pitchFamily="34" charset="0"/>
              </a:rPr>
              <a:t>Expected events (e.g. </a:t>
            </a:r>
            <a:r>
              <a:rPr lang="en-US" sz="1600" dirty="0">
                <a:latin typeface="Arial" panose="020B0604020202020204" pitchFamily="34" charset="0"/>
                <a:cs typeface="Arial" panose="020B0604020202020204" pitchFamily="34" charset="0"/>
              </a:rPr>
              <a:t>infection, conditions associated with diabetes such as hyperlipidemia/dyslipidemia, hypertension, gout</a:t>
            </a:r>
            <a:r>
              <a:rPr lang="en-US" sz="1800" dirty="0">
                <a:latin typeface="Arial" panose="020B0604020202020204" pitchFamily="34" charset="0"/>
                <a:cs typeface="Arial" panose="020B0604020202020204" pitchFamily="34" charset="0"/>
              </a:rPr>
              <a:t>)</a:t>
            </a:r>
          </a:p>
        </p:txBody>
      </p:sp>
      <p:sp>
        <p:nvSpPr>
          <p:cNvPr id="6" name="Rounded Rectangle 5"/>
          <p:cNvSpPr/>
          <p:nvPr/>
        </p:nvSpPr>
        <p:spPr>
          <a:xfrm>
            <a:off x="176834" y="690466"/>
            <a:ext cx="1800956" cy="2932941"/>
          </a:xfrm>
          <a:prstGeom prst="roundRect">
            <a:avLst/>
          </a:prstGeom>
          <a:solidFill>
            <a:schemeClr val="bg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TextBox 6"/>
          <p:cNvSpPr txBox="1"/>
          <p:nvPr/>
        </p:nvSpPr>
        <p:spPr>
          <a:xfrm>
            <a:off x="247807" y="1752979"/>
            <a:ext cx="1671725" cy="807913"/>
          </a:xfrm>
          <a:prstGeom prst="rect">
            <a:avLst/>
          </a:prstGeom>
          <a:noFill/>
        </p:spPr>
        <p:txBody>
          <a:bodyPr wrap="square" lIns="68580" tIns="34290" rIns="68580" bIns="34290" rtlCol="0">
            <a:spAutoFit/>
          </a:bodyPr>
          <a:lstStyle/>
          <a:p>
            <a:pPr algn="ctr"/>
            <a:r>
              <a:rPr lang="en-US" sz="1600" b="1" dirty="0">
                <a:latin typeface="Arial" panose="020B0604020202020204" pitchFamily="34" charset="0"/>
                <a:cs typeface="Arial" panose="020B0604020202020204" pitchFamily="34" charset="0"/>
              </a:rPr>
              <a:t>Safety and </a:t>
            </a:r>
          </a:p>
          <a:p>
            <a:pPr algn="ctr"/>
            <a:r>
              <a:rPr lang="en-US" sz="1600" b="1" dirty="0">
                <a:latin typeface="Arial" panose="020B0604020202020204" pitchFamily="34" charset="0"/>
                <a:cs typeface="Arial" panose="020B0604020202020204" pitchFamily="34" charset="0"/>
              </a:rPr>
              <a:t>Event Documentation</a:t>
            </a:r>
            <a:endParaRPr lang="en-GB" sz="1600" dirty="0">
              <a:latin typeface="Arial" panose="020B0604020202020204" pitchFamily="34" charset="0"/>
              <a:cs typeface="Arial" panose="020B0604020202020204" pitchFamily="34" charset="0"/>
            </a:endParaRPr>
          </a:p>
        </p:txBody>
      </p:sp>
      <p:sp>
        <p:nvSpPr>
          <p:cNvPr id="8" name="TextBox 7"/>
          <p:cNvSpPr txBox="1"/>
          <p:nvPr/>
        </p:nvSpPr>
        <p:spPr>
          <a:xfrm>
            <a:off x="2289484" y="3721229"/>
            <a:ext cx="6197006" cy="854080"/>
          </a:xfrm>
          <a:prstGeom prst="rect">
            <a:avLst/>
          </a:prstGeom>
          <a:noFill/>
        </p:spPr>
        <p:txBody>
          <a:bodyPr wrap="square" lIns="68580" tIns="34290" rIns="68580" bIns="34290" rtlCol="0">
            <a:spAutoFit/>
          </a:bodyPr>
          <a:lstStyle/>
          <a:p>
            <a:pPr marL="257175" indent="-257175">
              <a:buFont typeface="Arial" panose="020B0604020202020204" pitchFamily="34" charset="0"/>
              <a:buChar char="•"/>
            </a:pPr>
            <a:r>
              <a:rPr lang="en-GB" sz="1700" dirty="0">
                <a:latin typeface="Arial" panose="020B0604020202020204" pitchFamily="34" charset="0"/>
                <a:cs typeface="Arial" panose="020B0604020202020204" pitchFamily="34" charset="0"/>
              </a:rPr>
              <a:t>Components of the primary and secondary endpoints</a:t>
            </a:r>
          </a:p>
          <a:p>
            <a:pPr marL="257175" indent="-257175">
              <a:buFont typeface="Arial" panose="020B0604020202020204" pitchFamily="34" charset="0"/>
              <a:buChar char="•"/>
            </a:pPr>
            <a:r>
              <a:rPr lang="en-GB" sz="1700" dirty="0">
                <a:latin typeface="Arial" panose="020B0604020202020204" pitchFamily="34" charset="0"/>
                <a:cs typeface="Arial" panose="020B0604020202020204" pitchFamily="34" charset="0"/>
              </a:rPr>
              <a:t>All neoplasms</a:t>
            </a:r>
          </a:p>
          <a:p>
            <a:pPr marL="257175" indent="-257175">
              <a:buFont typeface="Arial" panose="020B0604020202020204" pitchFamily="34" charset="0"/>
              <a:buChar char="•"/>
            </a:pPr>
            <a:r>
              <a:rPr lang="en-GB" sz="1700" dirty="0">
                <a:latin typeface="Arial" panose="020B0604020202020204" pitchFamily="34" charset="0"/>
                <a:cs typeface="Arial" panose="020B0604020202020204" pitchFamily="34" charset="0"/>
              </a:rPr>
              <a:t>Pancreatitis</a:t>
            </a:r>
            <a:r>
              <a:rPr lang="en-US" sz="1700" dirty="0">
                <a:latin typeface="Arial" panose="020B0604020202020204" pitchFamily="34" charset="0"/>
                <a:cs typeface="Arial" panose="020B0604020202020204" pitchFamily="34" charset="0"/>
              </a:rPr>
              <a:t> </a:t>
            </a:r>
            <a:r>
              <a:rPr lang="en-GB" sz="1700" dirty="0">
                <a:latin typeface="Arial" panose="020B0604020202020204" pitchFamily="34" charset="0"/>
                <a:cs typeface="Arial" panose="020B0604020202020204" pitchFamily="34" charset="0"/>
              </a:rPr>
              <a:t> </a:t>
            </a:r>
          </a:p>
        </p:txBody>
      </p:sp>
      <p:sp>
        <p:nvSpPr>
          <p:cNvPr id="9" name="Rounded Rectangle 8"/>
          <p:cNvSpPr/>
          <p:nvPr/>
        </p:nvSpPr>
        <p:spPr>
          <a:xfrm>
            <a:off x="2183096" y="3711459"/>
            <a:ext cx="6775343" cy="924173"/>
          </a:xfrm>
          <a:prstGeom prst="roundRect">
            <a:avLst/>
          </a:prstGeom>
          <a:noFill/>
          <a:ln w="2540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Rounded Rectangle 9"/>
          <p:cNvSpPr/>
          <p:nvPr/>
        </p:nvSpPr>
        <p:spPr>
          <a:xfrm>
            <a:off x="208321" y="3721229"/>
            <a:ext cx="1750699" cy="904632"/>
          </a:xfrm>
          <a:prstGeom prst="roundRect">
            <a:avLst/>
          </a:prstGeom>
          <a:solidFill>
            <a:schemeClr val="bg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TextBox 10"/>
          <p:cNvSpPr txBox="1"/>
          <p:nvPr/>
        </p:nvSpPr>
        <p:spPr>
          <a:xfrm>
            <a:off x="247809" y="3892699"/>
            <a:ext cx="1671725" cy="561692"/>
          </a:xfrm>
          <a:prstGeom prst="rect">
            <a:avLst/>
          </a:prstGeom>
          <a:noFill/>
        </p:spPr>
        <p:txBody>
          <a:bodyPr wrap="square" lIns="68580" tIns="34290" rIns="68580" bIns="34290" rtlCol="0">
            <a:spAutoFit/>
          </a:bodyPr>
          <a:lstStyle/>
          <a:p>
            <a:pPr algn="ctr"/>
            <a:r>
              <a:rPr lang="en-US" sz="1600" b="1" dirty="0">
                <a:latin typeface="Arial" panose="020B0604020202020204" pitchFamily="34" charset="0"/>
                <a:cs typeface="Arial" panose="020B0604020202020204" pitchFamily="34" charset="0"/>
              </a:rPr>
              <a:t>Event </a:t>
            </a:r>
          </a:p>
          <a:p>
            <a:pPr algn="ctr"/>
            <a:r>
              <a:rPr lang="en-US" sz="1600" b="1" dirty="0">
                <a:latin typeface="Arial" panose="020B0604020202020204" pitchFamily="34" charset="0"/>
                <a:cs typeface="Arial" panose="020B0604020202020204" pitchFamily="34" charset="0"/>
              </a:rPr>
              <a:t>Adjudication*</a:t>
            </a:r>
            <a:endParaRPr lang="en-GB" sz="1600" dirty="0">
              <a:latin typeface="Arial" panose="020B0604020202020204" pitchFamily="34" charset="0"/>
              <a:cs typeface="Arial" panose="020B0604020202020204" pitchFamily="34" charset="0"/>
            </a:endParaRPr>
          </a:p>
        </p:txBody>
      </p:sp>
      <p:sp>
        <p:nvSpPr>
          <p:cNvPr id="3" name="TextBox 2"/>
          <p:cNvSpPr txBox="1"/>
          <p:nvPr/>
        </p:nvSpPr>
        <p:spPr>
          <a:xfrm>
            <a:off x="153607" y="4686326"/>
            <a:ext cx="8533615" cy="242374"/>
          </a:xfrm>
          <a:prstGeom prst="rect">
            <a:avLst/>
          </a:prstGeom>
          <a:noFill/>
        </p:spPr>
        <p:txBody>
          <a:bodyPr wrap="square" lIns="68580" tIns="34290" rIns="68580" bIns="34290" rtlCol="0">
            <a:spAutoFit/>
          </a:bodyPr>
          <a:lstStyle/>
          <a:p>
            <a:r>
              <a:rPr lang="en-GB" sz="1100" i="1" dirty="0">
                <a:latin typeface="Arial"/>
                <a:cs typeface="Arial"/>
              </a:rPr>
              <a:t>*Adjudication performed by independent Clinical Events Classification (CEC) Committee using prespecified criteria and definitions</a:t>
            </a:r>
          </a:p>
        </p:txBody>
      </p:sp>
    </p:spTree>
    <p:extLst>
      <p:ext uri="{BB962C8B-B14F-4D97-AF65-F5344CB8AC3E}">
        <p14:creationId xmlns:p14="http://schemas.microsoft.com/office/powerpoint/2010/main" val="96570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0116" y="734366"/>
            <a:ext cx="8379620" cy="3656168"/>
          </a:xfrm>
        </p:spPr>
        <p:txBody>
          <a:bodyPr>
            <a:normAutofit/>
          </a:bodyPr>
          <a:lstStyle/>
          <a:p>
            <a:r>
              <a:rPr lang="en-GB" sz="4100" dirty="0">
                <a:latin typeface="Arial" panose="020B0604020202020204" pitchFamily="34" charset="0"/>
                <a:cs typeface="Arial" panose="020B0604020202020204" pitchFamily="34" charset="0"/>
              </a:rPr>
              <a:t>Participant Characteristics, Follow-Up and Changes in Key Risk Factors</a:t>
            </a:r>
            <a:br>
              <a:rPr lang="en-GB" sz="4100" dirty="0">
                <a:latin typeface="Arial" panose="020B0604020202020204" pitchFamily="34" charset="0"/>
                <a:cs typeface="Arial" panose="020B0604020202020204" pitchFamily="34" charset="0"/>
              </a:rPr>
            </a:br>
            <a:r>
              <a:rPr lang="en-GB" sz="4100" dirty="0">
                <a:latin typeface="Arial" panose="020B0604020202020204" pitchFamily="34" charset="0"/>
                <a:cs typeface="Arial" panose="020B0604020202020204" pitchFamily="34" charset="0"/>
              </a:rPr>
              <a:t/>
            </a:r>
            <a:br>
              <a:rPr lang="en-GB" sz="4100" dirty="0">
                <a:latin typeface="Arial" panose="020B0604020202020204" pitchFamily="34" charset="0"/>
                <a:cs typeface="Arial" panose="020B0604020202020204" pitchFamily="34" charset="0"/>
              </a:rPr>
            </a:br>
            <a:r>
              <a:rPr lang="en-GB" sz="3000" b="0" dirty="0">
                <a:latin typeface="Arial" panose="020B0604020202020204" pitchFamily="34" charset="0"/>
                <a:cs typeface="Arial" panose="020B0604020202020204" pitchFamily="34" charset="0"/>
              </a:rPr>
              <a:t>M. Angelyn Bethel, MD</a:t>
            </a:r>
            <a:br>
              <a:rPr lang="en-GB" sz="3000" b="0" dirty="0">
                <a:latin typeface="Arial" panose="020B0604020202020204" pitchFamily="34" charset="0"/>
                <a:cs typeface="Arial" panose="020B0604020202020204" pitchFamily="34" charset="0"/>
              </a:rPr>
            </a:br>
            <a:r>
              <a:rPr lang="en-GB" sz="3000" b="0" i="1" dirty="0">
                <a:latin typeface="Arial" panose="020B0604020202020204" pitchFamily="34" charset="0"/>
                <a:cs typeface="Arial" panose="020B0604020202020204" pitchFamily="34" charset="0"/>
              </a:rPr>
              <a:t>Diabetes Trials Unit, University of Oxford</a:t>
            </a:r>
            <a:endParaRPr lang="en-GB" sz="3000" b="0" i="1" dirty="0"/>
          </a:p>
        </p:txBody>
      </p:sp>
    </p:spTree>
    <p:extLst>
      <p:ext uri="{BB962C8B-B14F-4D97-AF65-F5344CB8AC3E}">
        <p14:creationId xmlns:p14="http://schemas.microsoft.com/office/powerpoint/2010/main" val="132473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Presenter Disclosure Information</a:t>
            </a:r>
          </a:p>
        </p:txBody>
      </p:sp>
      <p:sp>
        <p:nvSpPr>
          <p:cNvPr id="3" name="Content Placeholder 2"/>
          <p:cNvSpPr>
            <a:spLocks noGrp="1"/>
          </p:cNvSpPr>
          <p:nvPr>
            <p:ph idx="1"/>
          </p:nvPr>
        </p:nvSpPr>
        <p:spPr>
          <a:xfrm>
            <a:off x="165619" y="993058"/>
            <a:ext cx="8410416" cy="3970154"/>
          </a:xfrm>
        </p:spPr>
        <p:txBody>
          <a:bodyPr>
            <a:normAutofit/>
          </a:bodyPr>
          <a:lstStyle/>
          <a:p>
            <a:pPr marL="0" indent="0">
              <a:buNone/>
            </a:pPr>
            <a:r>
              <a:rPr lang="en-GB" b="1" dirty="0"/>
              <a:t>Research Support: </a:t>
            </a:r>
          </a:p>
          <a:p>
            <a:r>
              <a:rPr lang="en-GB" dirty="0"/>
              <a:t>Astra Zeneca, Bayer, Merck, Merck Serono</a:t>
            </a:r>
          </a:p>
          <a:p>
            <a:pPr marL="0" indent="0">
              <a:buNone/>
            </a:pPr>
            <a:endParaRPr lang="en-GB" dirty="0"/>
          </a:p>
          <a:p>
            <a:pPr marL="0" indent="0">
              <a:buNone/>
            </a:pPr>
            <a:r>
              <a:rPr lang="en-GB" b="1" dirty="0"/>
              <a:t>Advisory Boards:</a:t>
            </a:r>
          </a:p>
          <a:p>
            <a:r>
              <a:rPr lang="en-GB" dirty="0" err="1"/>
              <a:t>Boehringer-Ingelheim</a:t>
            </a:r>
            <a:r>
              <a:rPr lang="en-GB" dirty="0"/>
              <a:t>, Novo Nordisk</a:t>
            </a:r>
            <a:br>
              <a:rPr lang="en-GB" dirty="0"/>
            </a:br>
            <a:endParaRPr lang="en-GB" dirty="0"/>
          </a:p>
          <a:p>
            <a:pPr marL="0" indent="0">
              <a:buNone/>
            </a:pPr>
            <a:r>
              <a:rPr lang="en-GB" b="1" dirty="0"/>
              <a:t>Other Support:</a:t>
            </a:r>
          </a:p>
          <a:p>
            <a:r>
              <a:rPr lang="en-GB" dirty="0"/>
              <a:t>Astra Zeneca, Merck, Novo Nordisk, Sanofi</a:t>
            </a:r>
          </a:p>
          <a:p>
            <a:endParaRPr lang="en-GB" dirty="0"/>
          </a:p>
        </p:txBody>
      </p:sp>
    </p:spTree>
    <p:extLst>
      <p:ext uri="{BB962C8B-B14F-4D97-AF65-F5344CB8AC3E}">
        <p14:creationId xmlns:p14="http://schemas.microsoft.com/office/powerpoint/2010/main" val="56156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88" y="0"/>
            <a:ext cx="7886700" cy="537317"/>
          </a:xfrm>
        </p:spPr>
        <p:txBody>
          <a:bodyPr>
            <a:normAutofit/>
          </a:bodyPr>
          <a:lstStyle/>
          <a:p>
            <a:r>
              <a:rPr lang="en-GB" dirty="0"/>
              <a:t>Recruitment</a:t>
            </a:r>
            <a:endParaRPr lang="en-GB" sz="1100" dirty="0">
              <a:solidFill>
                <a:srgbClr val="000000"/>
              </a:solidFill>
            </a:endParaRPr>
          </a:p>
        </p:txBody>
      </p:sp>
      <p:sp>
        <p:nvSpPr>
          <p:cNvPr id="6" name="TextBox 5"/>
          <p:cNvSpPr txBox="1"/>
          <p:nvPr/>
        </p:nvSpPr>
        <p:spPr>
          <a:xfrm>
            <a:off x="181088" y="4737909"/>
            <a:ext cx="3021594" cy="238527"/>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Mentz RJ, et al. Am Heart J, 2017; 187: 1-9</a:t>
            </a:r>
          </a:p>
        </p:txBody>
      </p:sp>
      <p:grpSp>
        <p:nvGrpSpPr>
          <p:cNvPr id="10" name="Group 9"/>
          <p:cNvGrpSpPr/>
          <p:nvPr/>
        </p:nvGrpSpPr>
        <p:grpSpPr>
          <a:xfrm>
            <a:off x="534570" y="450010"/>
            <a:ext cx="7047915" cy="4326762"/>
            <a:chOff x="534570" y="450010"/>
            <a:chExt cx="7047915" cy="432676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70" y="450010"/>
              <a:ext cx="7047915" cy="432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9788" y="548120"/>
              <a:ext cx="1267486" cy="646331"/>
            </a:xfrm>
            <a:prstGeom prst="rect">
              <a:avLst/>
            </a:prstGeom>
            <a:noFill/>
            <a:ln w="28575">
              <a:solidFill>
                <a:srgbClr val="FFFF00"/>
              </a:solidFill>
            </a:ln>
          </p:spPr>
          <p:txBody>
            <a:bodyPr wrap="square" rtlCol="0">
              <a:spAutoFit/>
            </a:bodyPr>
            <a:lstStyle/>
            <a:p>
              <a:pPr algn="ctr"/>
              <a:r>
                <a:rPr lang="en-GB" sz="1200" b="1" dirty="0">
                  <a:solidFill>
                    <a:srgbClr val="FFFF00"/>
                  </a:solidFill>
                  <a:latin typeface="Arial" panose="020B0604020202020204" pitchFamily="34" charset="0"/>
                  <a:cs typeface="Arial" panose="020B0604020202020204" pitchFamily="34" charset="0"/>
                </a:rPr>
                <a:t>North America</a:t>
              </a:r>
            </a:p>
            <a:p>
              <a:pPr algn="ctr"/>
              <a:r>
                <a:rPr lang="en-GB" sz="1200" b="1" dirty="0">
                  <a:solidFill>
                    <a:srgbClr val="FFFF00"/>
                  </a:solidFill>
                  <a:latin typeface="Arial" panose="020B0604020202020204" pitchFamily="34" charset="0"/>
                  <a:cs typeface="Arial" panose="020B0604020202020204" pitchFamily="34" charset="0"/>
                </a:rPr>
                <a:t>n=3708 (25%)</a:t>
              </a:r>
            </a:p>
            <a:p>
              <a:pPr algn="ctr"/>
              <a:r>
                <a:rPr lang="en-GB" sz="1200" b="1" dirty="0">
                  <a:solidFill>
                    <a:srgbClr val="FFFF00"/>
                  </a:solidFill>
                  <a:latin typeface="Arial" panose="020B0604020202020204" pitchFamily="34" charset="0"/>
                  <a:cs typeface="Arial" panose="020B0604020202020204" pitchFamily="34" charset="0"/>
                </a:rPr>
                <a:t>190 sites</a:t>
              </a:r>
            </a:p>
          </p:txBody>
        </p:sp>
        <p:sp>
          <p:nvSpPr>
            <p:cNvPr id="7" name="TextBox 6"/>
            <p:cNvSpPr txBox="1"/>
            <p:nvPr/>
          </p:nvSpPr>
          <p:spPr>
            <a:xfrm>
              <a:off x="1121203" y="3507544"/>
              <a:ext cx="1352366" cy="646331"/>
            </a:xfrm>
            <a:prstGeom prst="rect">
              <a:avLst/>
            </a:prstGeom>
            <a:noFill/>
            <a:ln w="28575">
              <a:solidFill>
                <a:srgbClr val="800000"/>
              </a:solidFill>
            </a:ln>
          </p:spPr>
          <p:txBody>
            <a:bodyPr wrap="square" rtlCol="0">
              <a:spAutoFit/>
            </a:bodyPr>
            <a:lstStyle/>
            <a:p>
              <a:pPr algn="ctr"/>
              <a:r>
                <a:rPr lang="en-GB" sz="1200" b="1" dirty="0">
                  <a:solidFill>
                    <a:srgbClr val="800000"/>
                  </a:solidFill>
                  <a:latin typeface="Arial" panose="020B0604020202020204" pitchFamily="34" charset="0"/>
                  <a:cs typeface="Arial" panose="020B0604020202020204" pitchFamily="34" charset="0"/>
                </a:rPr>
                <a:t>Latin America</a:t>
              </a:r>
            </a:p>
            <a:p>
              <a:pPr algn="ctr"/>
              <a:r>
                <a:rPr lang="en-GB" sz="1200" b="1" dirty="0">
                  <a:solidFill>
                    <a:srgbClr val="800000"/>
                  </a:solidFill>
                  <a:latin typeface="Arial" panose="020B0604020202020204" pitchFamily="34" charset="0"/>
                  <a:cs typeface="Arial" panose="020B0604020202020204" pitchFamily="34" charset="0"/>
                </a:rPr>
                <a:t>n=2727 (18%)</a:t>
              </a:r>
            </a:p>
            <a:p>
              <a:pPr algn="ctr"/>
              <a:r>
                <a:rPr lang="en-GB" sz="1200" b="1" dirty="0">
                  <a:solidFill>
                    <a:srgbClr val="800000"/>
                  </a:solidFill>
                  <a:latin typeface="Arial" panose="020B0604020202020204" pitchFamily="34" charset="0"/>
                  <a:cs typeface="Arial" panose="020B0604020202020204" pitchFamily="34" charset="0"/>
                </a:rPr>
                <a:t>64 sites</a:t>
              </a:r>
            </a:p>
          </p:txBody>
        </p:sp>
        <p:sp>
          <p:nvSpPr>
            <p:cNvPr id="8" name="TextBox 7"/>
            <p:cNvSpPr txBox="1"/>
            <p:nvPr/>
          </p:nvSpPr>
          <p:spPr>
            <a:xfrm>
              <a:off x="4576658" y="548121"/>
              <a:ext cx="1223889" cy="646331"/>
            </a:xfrm>
            <a:prstGeom prst="rect">
              <a:avLst/>
            </a:prstGeom>
            <a:noFill/>
            <a:ln w="28575">
              <a:solidFill>
                <a:srgbClr val="0033CC"/>
              </a:solidFill>
            </a:ln>
          </p:spPr>
          <p:txBody>
            <a:bodyPr wrap="square" rtlCol="0">
              <a:spAutoFit/>
            </a:bodyPr>
            <a:lstStyle/>
            <a:p>
              <a:pPr algn="ctr"/>
              <a:r>
                <a:rPr lang="en-GB" sz="1200" b="1" dirty="0">
                  <a:solidFill>
                    <a:srgbClr val="0033CC"/>
                  </a:solidFill>
                  <a:latin typeface="Arial" panose="020B0604020202020204" pitchFamily="34" charset="0"/>
                  <a:cs typeface="Arial" panose="020B0604020202020204" pitchFamily="34" charset="0"/>
                </a:rPr>
                <a:t>Europe</a:t>
              </a:r>
            </a:p>
            <a:p>
              <a:pPr algn="ctr"/>
              <a:r>
                <a:rPr lang="en-GB" sz="1200" b="1" dirty="0">
                  <a:solidFill>
                    <a:srgbClr val="0033CC"/>
                  </a:solidFill>
                  <a:latin typeface="Arial" panose="020B0604020202020204" pitchFamily="34" charset="0"/>
                  <a:cs typeface="Arial" panose="020B0604020202020204" pitchFamily="34" charset="0"/>
                </a:rPr>
                <a:t>n=6788 (46%)</a:t>
              </a:r>
            </a:p>
            <a:p>
              <a:pPr algn="ctr"/>
              <a:r>
                <a:rPr lang="en-GB" sz="1200" b="1" dirty="0">
                  <a:solidFill>
                    <a:srgbClr val="0033CC"/>
                  </a:solidFill>
                  <a:latin typeface="Arial" panose="020B0604020202020204" pitchFamily="34" charset="0"/>
                  <a:cs typeface="Arial" panose="020B0604020202020204" pitchFamily="34" charset="0"/>
                </a:rPr>
                <a:t>329 sites</a:t>
              </a:r>
            </a:p>
          </p:txBody>
        </p:sp>
        <p:sp>
          <p:nvSpPr>
            <p:cNvPr id="9" name="TextBox 8"/>
            <p:cNvSpPr txBox="1"/>
            <p:nvPr/>
          </p:nvSpPr>
          <p:spPr>
            <a:xfrm>
              <a:off x="4975207" y="3507544"/>
              <a:ext cx="1223889" cy="646331"/>
            </a:xfrm>
            <a:prstGeom prst="rect">
              <a:avLst/>
            </a:prstGeom>
            <a:noFill/>
            <a:ln w="28575">
              <a:solidFill>
                <a:srgbClr val="FF9429"/>
              </a:solidFill>
            </a:ln>
          </p:spPr>
          <p:txBody>
            <a:bodyPr wrap="square" rtlCol="0">
              <a:spAutoFit/>
            </a:bodyPr>
            <a:lstStyle/>
            <a:p>
              <a:pPr algn="ctr"/>
              <a:r>
                <a:rPr lang="en-GB" sz="1200" b="1" dirty="0">
                  <a:solidFill>
                    <a:srgbClr val="FF9429"/>
                  </a:solidFill>
                  <a:latin typeface="Arial" panose="020B0604020202020204" pitchFamily="34" charset="0"/>
                  <a:cs typeface="Arial" panose="020B0604020202020204" pitchFamily="34" charset="0"/>
                </a:rPr>
                <a:t>Asia Pacific</a:t>
              </a:r>
            </a:p>
            <a:p>
              <a:pPr algn="ctr"/>
              <a:r>
                <a:rPr lang="en-GB" sz="1200" b="1" dirty="0">
                  <a:solidFill>
                    <a:srgbClr val="FF9429"/>
                  </a:solidFill>
                  <a:latin typeface="Arial" panose="020B0604020202020204" pitchFamily="34" charset="0"/>
                  <a:cs typeface="Arial" panose="020B0604020202020204" pitchFamily="34" charset="0"/>
                </a:rPr>
                <a:t>n=1529 (10%)</a:t>
              </a:r>
            </a:p>
            <a:p>
              <a:pPr algn="ctr"/>
              <a:r>
                <a:rPr lang="en-GB" sz="1200" b="1" dirty="0">
                  <a:solidFill>
                    <a:srgbClr val="FF9429"/>
                  </a:solidFill>
                  <a:latin typeface="Arial" panose="020B0604020202020204" pitchFamily="34" charset="0"/>
                  <a:cs typeface="Arial" panose="020B0604020202020204" pitchFamily="34" charset="0"/>
                </a:rPr>
                <a:t>104 sites</a:t>
              </a:r>
            </a:p>
          </p:txBody>
        </p:sp>
        <p:sp>
          <p:nvSpPr>
            <p:cNvPr id="5" name="TextBox 4"/>
            <p:cNvSpPr txBox="1"/>
            <p:nvPr/>
          </p:nvSpPr>
          <p:spPr>
            <a:xfrm>
              <a:off x="3202681" y="4304716"/>
              <a:ext cx="2776088" cy="338554"/>
            </a:xfrm>
            <a:prstGeom prst="rect">
              <a:avLst/>
            </a:prstGeom>
            <a:noFill/>
            <a:ln w="28575">
              <a:solidFill>
                <a:schemeClr val="bg1"/>
              </a:solidFill>
            </a:ln>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Total Randomised = 14752</a:t>
              </a:r>
            </a:p>
          </p:txBody>
        </p:sp>
      </p:grpSp>
    </p:spTree>
    <p:extLst>
      <p:ext uri="{BB962C8B-B14F-4D97-AF65-F5344CB8AC3E}">
        <p14:creationId xmlns:p14="http://schemas.microsoft.com/office/powerpoint/2010/main" val="44639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2045" y="663592"/>
            <a:ext cx="6794368" cy="3953186"/>
          </a:xfrm>
        </p:spPr>
        <p:txBody>
          <a:bodyPr>
            <a:normAutofit/>
          </a:bodyPr>
          <a:lstStyle/>
          <a:p>
            <a:r>
              <a:rPr lang="en-GB" sz="4100" dirty="0">
                <a:latin typeface="Arial" panose="020B0604020202020204" pitchFamily="34" charset="0"/>
                <a:cs typeface="Arial" panose="020B0604020202020204" pitchFamily="34" charset="0"/>
              </a:rPr>
              <a:t>Study Rationale, Design and Conduct</a:t>
            </a:r>
            <a:br>
              <a:rPr lang="en-GB" sz="4100" dirty="0">
                <a:latin typeface="Arial" panose="020B0604020202020204" pitchFamily="34" charset="0"/>
                <a:cs typeface="Arial" panose="020B0604020202020204" pitchFamily="34" charset="0"/>
              </a:rPr>
            </a:br>
            <a:r>
              <a:rPr lang="en-GB" sz="4100" dirty="0">
                <a:latin typeface="Arial" panose="020B0604020202020204" pitchFamily="34" charset="0"/>
                <a:cs typeface="Arial" panose="020B0604020202020204" pitchFamily="34" charset="0"/>
              </a:rPr>
              <a:t/>
            </a:r>
            <a:br>
              <a:rPr lang="en-GB" sz="4100" dirty="0">
                <a:latin typeface="Arial" panose="020B0604020202020204" pitchFamily="34" charset="0"/>
                <a:cs typeface="Arial" panose="020B0604020202020204" pitchFamily="34" charset="0"/>
              </a:rPr>
            </a:br>
            <a:r>
              <a:rPr lang="en-GB" sz="3000" b="0" dirty="0">
                <a:latin typeface="Arial" panose="020B0604020202020204" pitchFamily="34" charset="0"/>
                <a:cs typeface="Arial" panose="020B0604020202020204" pitchFamily="34" charset="0"/>
              </a:rPr>
              <a:t>Robert J. Mentz, MD</a:t>
            </a:r>
            <a:br>
              <a:rPr lang="en-GB" sz="3000" b="0" dirty="0">
                <a:latin typeface="Arial" panose="020B0604020202020204" pitchFamily="34" charset="0"/>
                <a:cs typeface="Arial" panose="020B0604020202020204" pitchFamily="34" charset="0"/>
              </a:rPr>
            </a:br>
            <a:r>
              <a:rPr lang="en-GB" sz="3000" b="0" i="1" dirty="0">
                <a:latin typeface="Arial" panose="020B0604020202020204" pitchFamily="34" charset="0"/>
                <a:cs typeface="Arial" panose="020B0604020202020204" pitchFamily="34" charset="0"/>
              </a:rPr>
              <a:t>Duke Clinical Research Institute</a:t>
            </a:r>
            <a:endParaRPr lang="en-GB" sz="3000" b="0" i="1" dirty="0"/>
          </a:p>
        </p:txBody>
      </p:sp>
    </p:spTree>
    <p:extLst>
      <p:ext uri="{BB962C8B-B14F-4D97-AF65-F5344CB8AC3E}">
        <p14:creationId xmlns:p14="http://schemas.microsoft.com/office/powerpoint/2010/main" val="312328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Enrollment, Follow-up and Vital Status</a:t>
            </a:r>
            <a:endParaRPr lang="en-GB" dirty="0"/>
          </a:p>
        </p:txBody>
      </p:sp>
      <p:grpSp>
        <p:nvGrpSpPr>
          <p:cNvPr id="3" name="Group 2"/>
          <p:cNvGrpSpPr/>
          <p:nvPr/>
        </p:nvGrpSpPr>
        <p:grpSpPr>
          <a:xfrm>
            <a:off x="724854" y="661741"/>
            <a:ext cx="7898641" cy="4160480"/>
            <a:chOff x="1055445" y="1051547"/>
            <a:chExt cx="7242263" cy="3085441"/>
          </a:xfrm>
        </p:grpSpPr>
        <p:sp>
          <p:nvSpPr>
            <p:cNvPr id="8" name="TextBox 7"/>
            <p:cNvSpPr txBox="1"/>
            <p:nvPr/>
          </p:nvSpPr>
          <p:spPr>
            <a:xfrm>
              <a:off x="6426061" y="1520784"/>
              <a:ext cx="1871647" cy="287258"/>
            </a:xfrm>
            <a:prstGeom prst="rect">
              <a:avLst/>
            </a:prstGeom>
            <a:solidFill>
              <a:schemeClr val="tx1">
                <a:lumMod val="75000"/>
                <a:lumOff val="25000"/>
              </a:schemeClr>
            </a:solidFill>
            <a:ln w="25400" cap="flat" cmpd="sng" algn="ctr">
              <a:noFill/>
              <a:prstDash val="solid"/>
              <a:round/>
              <a:headEnd type="none" w="med" len="med"/>
              <a:tailEnd type="none" w="med" len="med"/>
            </a:ln>
          </p:spPr>
          <p:txBody>
            <a:bodyPr wrap="square" lIns="68580" tIns="34290" rIns="68580" bIns="34290">
              <a:spAutoFit/>
            </a:bodyPr>
            <a:lstStyle/>
            <a:p>
              <a:pPr algn="ctr">
                <a:lnSpc>
                  <a:spcPts val="1650"/>
                </a:lnSpc>
                <a:defRPr/>
              </a:pPr>
              <a:r>
                <a:rPr lang="en-US" b="1" dirty="0">
                  <a:solidFill>
                    <a:schemeClr val="bg1"/>
                  </a:solidFill>
                  <a:latin typeface="Arial"/>
                  <a:ea typeface="+mn-ea"/>
                  <a:cs typeface="Arial"/>
                </a:rPr>
                <a:t>433 Screen-Failed</a:t>
              </a:r>
            </a:p>
          </p:txBody>
        </p:sp>
        <p:graphicFrame>
          <p:nvGraphicFramePr>
            <p:cNvPr id="60" name="Content Placeholder 5"/>
            <p:cNvGraphicFramePr>
              <a:graphicFrameLocks/>
            </p:cNvGraphicFramePr>
            <p:nvPr>
              <p:extLst>
                <p:ext uri="{D42A27DB-BD31-4B8C-83A1-F6EECF244321}">
                  <p14:modId xmlns:p14="http://schemas.microsoft.com/office/powerpoint/2010/main" val="3644386323"/>
                </p:ext>
              </p:extLst>
            </p:nvPr>
          </p:nvGraphicFramePr>
          <p:xfrm>
            <a:off x="1055445" y="2693711"/>
            <a:ext cx="6299337" cy="1443277"/>
          </p:xfrm>
          <a:graphic>
            <a:graphicData uri="http://schemas.openxmlformats.org/drawingml/2006/table">
              <a:tbl>
                <a:tblPr firstRow="1" bandRow="1">
                  <a:tableStyleId>{7DF18680-E054-41AD-8BC1-D1AEF772440D}</a:tableStyleId>
                </a:tblPr>
                <a:tblGrid>
                  <a:gridCol w="2823662">
                    <a:extLst>
                      <a:ext uri="{9D8B030D-6E8A-4147-A177-3AD203B41FA5}">
                        <a16:colId xmlns:a16="http://schemas.microsoft.com/office/drawing/2014/main" xmlns="" val="20000"/>
                      </a:ext>
                    </a:extLst>
                  </a:gridCol>
                  <a:gridCol w="2107601">
                    <a:extLst>
                      <a:ext uri="{9D8B030D-6E8A-4147-A177-3AD203B41FA5}">
                        <a16:colId xmlns:a16="http://schemas.microsoft.com/office/drawing/2014/main" xmlns="" val="20001"/>
                      </a:ext>
                    </a:extLst>
                  </a:gridCol>
                  <a:gridCol w="1938993">
                    <a:extLst>
                      <a:ext uri="{9D8B030D-6E8A-4147-A177-3AD203B41FA5}">
                        <a16:colId xmlns:a16="http://schemas.microsoft.com/office/drawing/2014/main" xmlns="" val="20002"/>
                      </a:ext>
                    </a:extLst>
                  </a:gridCol>
                </a:tblGrid>
                <a:tr h="54802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rtl="0" eaLnBrk="1" latinLnBrk="0" hangingPunct="1">
                          <a:lnSpc>
                            <a:spcPct val="105000"/>
                          </a:lnSpc>
                          <a:spcAft>
                            <a:spcPts val="0"/>
                          </a:spcAft>
                        </a:pPr>
                        <a:r>
                          <a:rPr kumimoji="0" lang="en-GB" sz="1600" kern="1200" dirty="0">
                            <a:latin typeface="Arial"/>
                            <a:cs typeface="Arial"/>
                          </a:rPr>
                          <a:t/>
                        </a:r>
                        <a:br>
                          <a:rPr kumimoji="0" lang="en-GB" sz="1600" kern="1200" dirty="0">
                            <a:latin typeface="Arial"/>
                            <a:cs typeface="Arial"/>
                          </a:rPr>
                        </a:br>
                        <a:endParaRPr kumimoji="0" lang="en-GB" sz="1600" kern="1200" dirty="0">
                          <a:solidFill>
                            <a:schemeClr val="bg1"/>
                          </a:solidFill>
                          <a:latin typeface="Arial"/>
                          <a:ea typeface="+mn-ea"/>
                          <a:cs typeface="Arial"/>
                        </a:endParaRPr>
                      </a:p>
                    </a:txBody>
                    <a:tcPr marT="54864" marB="54864">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latinLnBrk="0" hangingPunct="1">
                          <a:lnSpc>
                            <a:spcPct val="105000"/>
                          </a:lnSpc>
                          <a:spcAft>
                            <a:spcPts val="0"/>
                          </a:spcAft>
                        </a:pPr>
                        <a:r>
                          <a:rPr kumimoji="0" lang="en-GB" sz="1600" kern="1200" dirty="0">
                            <a:latin typeface="Arial"/>
                            <a:cs typeface="Arial"/>
                          </a:rPr>
                          <a:t>Exenatide</a:t>
                        </a:r>
                        <a:br>
                          <a:rPr kumimoji="0" lang="en-GB" sz="1600" kern="1200" dirty="0">
                            <a:latin typeface="Arial"/>
                            <a:cs typeface="Arial"/>
                          </a:rPr>
                        </a:br>
                        <a:r>
                          <a:rPr kumimoji="0" lang="en-GB" sz="1600" kern="1200" dirty="0">
                            <a:latin typeface="Arial"/>
                            <a:cs typeface="Arial"/>
                          </a:rPr>
                          <a:t>n=7356</a:t>
                        </a:r>
                        <a:endParaRPr kumimoji="0" lang="en-GB" sz="1600" b="0" kern="1200" dirty="0">
                          <a:solidFill>
                            <a:schemeClr val="bg1"/>
                          </a:solidFill>
                          <a:latin typeface="Arial"/>
                          <a:ea typeface="+mn-ea"/>
                          <a:cs typeface="Arial"/>
                        </a:endParaRPr>
                      </a:p>
                    </a:txBody>
                    <a:tcPr marT="54864" marB="54864">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latinLnBrk="0" hangingPunct="1">
                          <a:lnSpc>
                            <a:spcPct val="105000"/>
                          </a:lnSpc>
                          <a:spcAft>
                            <a:spcPts val="0"/>
                          </a:spcAft>
                        </a:pPr>
                        <a:r>
                          <a:rPr kumimoji="0" lang="en-GB" sz="1600" kern="1200" dirty="0">
                            <a:latin typeface="Arial"/>
                            <a:cs typeface="Arial"/>
                          </a:rPr>
                          <a:t>Placebo</a:t>
                        </a:r>
                        <a:br>
                          <a:rPr kumimoji="0" lang="en-GB" sz="1600" kern="1200" dirty="0">
                            <a:latin typeface="Arial"/>
                            <a:cs typeface="Arial"/>
                          </a:rPr>
                        </a:br>
                        <a:r>
                          <a:rPr kumimoji="0" lang="en-GB" sz="1600" kern="1200" dirty="0">
                            <a:latin typeface="Arial"/>
                            <a:cs typeface="Arial"/>
                          </a:rPr>
                          <a:t>n=7396</a:t>
                        </a:r>
                        <a:endParaRPr kumimoji="0" lang="en-GB" sz="1600" b="0" kern="1200" dirty="0">
                          <a:solidFill>
                            <a:srgbClr val="FFFFFF"/>
                          </a:solidFill>
                          <a:latin typeface="Arial"/>
                          <a:ea typeface="+mn-ea"/>
                          <a:cs typeface="Arial"/>
                        </a:endParaRPr>
                      </a:p>
                    </a:txBody>
                    <a:tcPr marT="54864" marB="54864">
                      <a:solidFill>
                        <a:srgbClr val="92A9D7"/>
                      </a:solidFill>
                    </a:tcPr>
                  </a:tc>
                  <a:extLst>
                    <a:ext uri="{0D108BD9-81ED-4DB2-BD59-A6C34878D82A}">
                      <a16:rowId xmlns:a16="http://schemas.microsoft.com/office/drawing/2014/main" xmlns="" val="10000"/>
                    </a:ext>
                  </a:extLst>
                </a:tr>
                <a:tr h="2897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itchFamily="34" charset="0"/>
                            <a:cs typeface="Arial" pitchFamily="34" charset="0"/>
                          </a:rPr>
                          <a:t>Completed Study</a:t>
                        </a:r>
                        <a:endParaRPr kumimoji="0" lang="en-US" altLang="en-US" sz="1400" b="1"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7094 (96.4%)</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7093 (95.9%)</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solidFill>
                    </a:tcPr>
                  </a:tc>
                  <a:extLst>
                    <a:ext uri="{0D108BD9-81ED-4DB2-BD59-A6C34878D82A}">
                      <a16:rowId xmlns:a16="http://schemas.microsoft.com/office/drawing/2014/main" xmlns="" val="10001"/>
                    </a:ext>
                  </a:extLst>
                </a:tr>
                <a:tr h="2897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5000"/>
                          </a:lnSpc>
                          <a:spcAft>
                            <a:spcPts val="0"/>
                          </a:spcAft>
                        </a:pPr>
                        <a:r>
                          <a:rPr kumimoji="0" lang="en-US" altLang="en-US" sz="1400" b="1" i="0" u="none" strike="noStrike" cap="none" normalizeH="0" baseline="0" dirty="0">
                            <a:ln>
                              <a:noFill/>
                            </a:ln>
                            <a:solidFill>
                              <a:srgbClr val="000000"/>
                            </a:solidFill>
                            <a:effectLst/>
                            <a:latin typeface="Arial" pitchFamily="34" charset="0"/>
                            <a:cs typeface="Arial" pitchFamily="34" charset="0"/>
                          </a:rPr>
                          <a:t>Withdrawn Consent</a:t>
                        </a:r>
                        <a:endParaRPr kumimoji="0" lang="en-GB" sz="1400" b="1" kern="1200" dirty="0">
                          <a:solidFill>
                            <a:schemeClr val="dk1"/>
                          </a:solidFill>
                          <a:latin typeface="Arial"/>
                          <a:ea typeface="+mn-ea"/>
                          <a:cs typeface="Arial"/>
                        </a:endParaRPr>
                      </a:p>
                    </a:txBody>
                    <a:tcPr marT="54864" marB="54864">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223 (3.0%)</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270 (3.7%)</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lumMod val="90000"/>
                        </a:schemeClr>
                      </a:solidFill>
                    </a:tcPr>
                  </a:tc>
                  <a:extLst>
                    <a:ext uri="{0D108BD9-81ED-4DB2-BD59-A6C34878D82A}">
                      <a16:rowId xmlns:a16="http://schemas.microsoft.com/office/drawing/2014/main" xmlns="" val="10002"/>
                    </a:ext>
                  </a:extLst>
                </a:tr>
                <a:tr h="2897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rtl="0" eaLnBrk="1" latinLnBrk="0" hangingPunct="1">
                          <a:lnSpc>
                            <a:spcPct val="105000"/>
                          </a:lnSpc>
                          <a:spcAft>
                            <a:spcPts val="0"/>
                          </a:spcAft>
                        </a:pPr>
                        <a:r>
                          <a:rPr kumimoji="0" lang="en-US" sz="1400" b="1" kern="1200" dirty="0">
                            <a:latin typeface="Arial"/>
                            <a:cs typeface="Arial"/>
                          </a:rPr>
                          <a:t>Lost to Follow-up</a:t>
                        </a:r>
                        <a:endParaRPr kumimoji="0" lang="en-GB" sz="1400" b="1" kern="1200" dirty="0">
                          <a:solidFill>
                            <a:schemeClr val="dk1"/>
                          </a:solidFill>
                          <a:latin typeface="Arial"/>
                          <a:ea typeface="+mn-ea"/>
                          <a:cs typeface="Arial"/>
                        </a:endParaRPr>
                      </a:p>
                    </a:txBody>
                    <a:tcPr marT="54864" marB="54864">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39 (0.5%)</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33 (0.4%)</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chemeClr val="bg2"/>
                      </a:solidFill>
                    </a:tcPr>
                  </a:tc>
                  <a:extLst>
                    <a:ext uri="{0D108BD9-81ED-4DB2-BD59-A6C34878D82A}">
                      <a16:rowId xmlns:a16="http://schemas.microsoft.com/office/drawing/2014/main" xmlns="" val="10004"/>
                    </a:ext>
                  </a:extLst>
                </a:tr>
                <a:tr h="289751">
                  <a:tc>
                    <a:txBody>
                      <a:bodyPr/>
                      <a:lstStyle/>
                      <a:p>
                        <a:pPr marL="0" indent="0" algn="l" rtl="0" eaLnBrk="1" latinLnBrk="0" hangingPunct="1">
                          <a:lnSpc>
                            <a:spcPct val="105000"/>
                          </a:lnSpc>
                          <a:spcAft>
                            <a:spcPts val="0"/>
                          </a:spcAft>
                        </a:pPr>
                        <a:r>
                          <a:rPr kumimoji="0" lang="en-GB" sz="1400" b="1" kern="1200" dirty="0">
                            <a:solidFill>
                              <a:schemeClr val="dk1"/>
                            </a:solidFill>
                            <a:latin typeface="Arial"/>
                            <a:ea typeface="+mn-ea"/>
                            <a:cs typeface="Arial"/>
                          </a:rPr>
                          <a:t>Vital Status Known</a:t>
                        </a:r>
                      </a:p>
                    </a:txBody>
                    <a:tcPr marT="54864" marB="54864">
                      <a:solidFill>
                        <a:srgbClr val="FFCA38">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itchFamily="34" charset="0"/>
                            <a:cs typeface="Arial" pitchFamily="34" charset="0"/>
                          </a:rPr>
                          <a:t>7273 (98.9%)</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rgbClr val="FFCA38">
                          <a:alpha val="75000"/>
                        </a:srgbClr>
                      </a:solidFill>
                    </a:tcPr>
                  </a:tc>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Arial" pitchFamily="34" charset="0"/>
                            <a:cs typeface="Arial" pitchFamily="34" charset="0"/>
                          </a:rPr>
                          <a:t>7308 (98.8%)</a:t>
                        </a: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a:txBody>
                    <a:tcPr marT="54864" marB="54864">
                      <a:solidFill>
                        <a:srgbClr val="FFCA38">
                          <a:alpha val="75000"/>
                        </a:srgbClr>
                      </a:solidFill>
                    </a:tcPr>
                  </a:tc>
                  <a:extLst>
                    <a:ext uri="{0D108BD9-81ED-4DB2-BD59-A6C34878D82A}">
                      <a16:rowId xmlns:a16="http://schemas.microsoft.com/office/drawing/2014/main" xmlns="" val="10005"/>
                    </a:ext>
                  </a:extLst>
                </a:tr>
              </a:tbl>
            </a:graphicData>
          </a:graphic>
        </p:graphicFrame>
        <p:grpSp>
          <p:nvGrpSpPr>
            <p:cNvPr id="45" name="Group 44"/>
            <p:cNvGrpSpPr/>
            <p:nvPr/>
          </p:nvGrpSpPr>
          <p:grpSpPr>
            <a:xfrm>
              <a:off x="5955128" y="2256919"/>
              <a:ext cx="943897" cy="446234"/>
              <a:chOff x="8477909" y="3009225"/>
              <a:chExt cx="1258529" cy="594979"/>
            </a:xfrm>
          </p:grpSpPr>
          <p:cxnSp>
            <p:nvCxnSpPr>
              <p:cNvPr id="40" name="Straight Connector 39"/>
              <p:cNvCxnSpPr/>
              <p:nvPr/>
            </p:nvCxnSpPr>
            <p:spPr>
              <a:xfrm>
                <a:off x="8489350" y="3009225"/>
                <a:ext cx="0" cy="297489"/>
              </a:xfrm>
              <a:prstGeom prst="line">
                <a:avLst/>
              </a:prstGeom>
              <a:ln w="38100" cmpd="sng">
                <a:solidFill>
                  <a:srgbClr val="92A9D7"/>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477909" y="3295272"/>
                <a:ext cx="1258529" cy="0"/>
              </a:xfrm>
              <a:prstGeom prst="line">
                <a:avLst/>
              </a:prstGeom>
              <a:ln w="38100" cmpd="sng">
                <a:solidFill>
                  <a:srgbClr val="92A9D7"/>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9724997" y="3283830"/>
                <a:ext cx="0" cy="320374"/>
              </a:xfrm>
              <a:prstGeom prst="straightConnector1">
                <a:avLst/>
              </a:prstGeom>
              <a:ln w="38100" cmpd="sng">
                <a:solidFill>
                  <a:srgbClr val="92A9D7"/>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flipH="1">
              <a:off x="4893849" y="2251079"/>
              <a:ext cx="943897" cy="446234"/>
              <a:chOff x="8477909" y="3009225"/>
              <a:chExt cx="1258529" cy="594979"/>
            </a:xfrm>
          </p:grpSpPr>
          <p:cxnSp>
            <p:nvCxnSpPr>
              <p:cNvPr id="82" name="Straight Connector 81"/>
              <p:cNvCxnSpPr/>
              <p:nvPr/>
            </p:nvCxnSpPr>
            <p:spPr>
              <a:xfrm>
                <a:off x="8489350" y="3009225"/>
                <a:ext cx="0" cy="297489"/>
              </a:xfrm>
              <a:prstGeom prst="line">
                <a:avLst/>
              </a:prstGeom>
              <a:ln w="38100" cmpd="sng">
                <a:solidFill>
                  <a:srgbClr val="8A0054"/>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477909" y="3295272"/>
                <a:ext cx="1258529" cy="0"/>
              </a:xfrm>
              <a:prstGeom prst="line">
                <a:avLst/>
              </a:prstGeom>
              <a:ln w="38100" cmpd="sng">
                <a:solidFill>
                  <a:srgbClr val="8A0054"/>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9724997" y="3283830"/>
                <a:ext cx="0" cy="320374"/>
              </a:xfrm>
              <a:prstGeom prst="straightConnector1">
                <a:avLst/>
              </a:prstGeom>
              <a:ln w="38100" cmpd="sng">
                <a:solidFill>
                  <a:srgbClr val="8A0054"/>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4944317" y="1051547"/>
              <a:ext cx="1871647" cy="287258"/>
            </a:xfrm>
            <a:prstGeom prst="rect">
              <a:avLst/>
            </a:prstGeom>
            <a:solidFill>
              <a:schemeClr val="bg1"/>
            </a:solidFill>
            <a:ln w="25400" cap="flat" cmpd="sng" algn="ctr">
              <a:solidFill>
                <a:schemeClr val="tx1">
                  <a:lumMod val="50000"/>
                  <a:lumOff val="50000"/>
                </a:schemeClr>
              </a:solidFill>
              <a:prstDash val="solid"/>
              <a:round/>
              <a:headEnd type="none" w="med" len="med"/>
              <a:tailEnd type="none" w="med" len="med"/>
            </a:ln>
          </p:spPr>
          <p:txBody>
            <a:bodyPr wrap="square" lIns="68580" tIns="34290" rIns="68580" bIns="34290">
              <a:spAutoFit/>
            </a:bodyPr>
            <a:lstStyle/>
            <a:p>
              <a:pPr algn="ctr">
                <a:lnSpc>
                  <a:spcPts val="1650"/>
                </a:lnSpc>
                <a:defRPr/>
              </a:pPr>
              <a:r>
                <a:rPr lang="en-US" b="1" dirty="0">
                  <a:solidFill>
                    <a:srgbClr val="000000"/>
                  </a:solidFill>
                  <a:latin typeface="Arial"/>
                  <a:cs typeface="Arial"/>
                </a:rPr>
                <a:t>15185 Enrolled</a:t>
              </a:r>
            </a:p>
          </p:txBody>
        </p:sp>
        <p:sp>
          <p:nvSpPr>
            <p:cNvPr id="86" name="TextBox 85"/>
            <p:cNvSpPr txBox="1"/>
            <p:nvPr/>
          </p:nvSpPr>
          <p:spPr>
            <a:xfrm>
              <a:off x="3964367" y="1989666"/>
              <a:ext cx="3835653" cy="287258"/>
            </a:xfrm>
            <a:prstGeom prst="rect">
              <a:avLst/>
            </a:prstGeom>
            <a:solidFill>
              <a:schemeClr val="bg1"/>
            </a:solidFill>
            <a:ln w="25400" cap="flat" cmpd="sng" algn="ctr">
              <a:solidFill>
                <a:schemeClr val="tx1">
                  <a:lumMod val="50000"/>
                  <a:lumOff val="50000"/>
                </a:schemeClr>
              </a:solidFill>
              <a:prstDash val="solid"/>
              <a:round/>
              <a:headEnd type="none" w="med" len="med"/>
              <a:tailEnd type="none" w="med" len="med"/>
            </a:ln>
          </p:spPr>
          <p:txBody>
            <a:bodyPr wrap="square" lIns="68580" tIns="34290" rIns="68580" bIns="34290">
              <a:spAutoFit/>
            </a:bodyPr>
            <a:lstStyle/>
            <a:p>
              <a:pPr algn="ctr">
                <a:lnSpc>
                  <a:spcPts val="1650"/>
                </a:lnSpc>
                <a:defRPr/>
              </a:pPr>
              <a:r>
                <a:rPr lang="en-US" b="1" dirty="0">
                  <a:solidFill>
                    <a:srgbClr val="000000"/>
                  </a:solidFill>
                  <a:latin typeface="Arial"/>
                  <a:cs typeface="Arial"/>
                </a:rPr>
                <a:t>14752 patients randomised for ITT analysis</a:t>
              </a:r>
            </a:p>
          </p:txBody>
        </p:sp>
        <p:cxnSp>
          <p:nvCxnSpPr>
            <p:cNvPr id="50" name="Elbow Connector 49"/>
            <p:cNvCxnSpPr>
              <a:stCxn id="85" idx="2"/>
              <a:endCxn id="8" idx="1"/>
            </p:cNvCxnSpPr>
            <p:nvPr/>
          </p:nvCxnSpPr>
          <p:spPr>
            <a:xfrm rot="16200000" flipH="1">
              <a:off x="5990297" y="1228649"/>
              <a:ext cx="325608" cy="545920"/>
            </a:xfrm>
            <a:prstGeom prst="bentConnector2">
              <a:avLst/>
            </a:prstGeom>
            <a:ln w="38100" cmpd="sng">
              <a:solidFill>
                <a:schemeClr val="tx1">
                  <a:lumMod val="75000"/>
                  <a:lumOff val="2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85" idx="2"/>
              <a:endCxn id="86" idx="0"/>
            </p:cNvCxnSpPr>
            <p:nvPr/>
          </p:nvCxnSpPr>
          <p:spPr>
            <a:xfrm>
              <a:off x="5880141" y="1338805"/>
              <a:ext cx="2053" cy="650861"/>
            </a:xfrm>
            <a:prstGeom prst="straightConnector1">
              <a:avLst/>
            </a:prstGeom>
            <a:ln w="38100" cmpd="sng">
              <a:solidFill>
                <a:srgbClr val="7F7F7F"/>
              </a:solidFill>
              <a:headEnd type="non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25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71793"/>
            <a:ext cx="7886700" cy="537317"/>
          </a:xfrm>
        </p:spPr>
        <p:txBody>
          <a:bodyPr/>
          <a:lstStyle/>
          <a:p>
            <a:r>
              <a:rPr lang="en-GB" dirty="0"/>
              <a:t>Baseline Characteristics</a:t>
            </a:r>
          </a:p>
        </p:txBody>
      </p:sp>
      <p:graphicFrame>
        <p:nvGraphicFramePr>
          <p:cNvPr id="4" name="Content Placeholder 5"/>
          <p:cNvGraphicFramePr>
            <a:graphicFrameLocks/>
          </p:cNvGraphicFramePr>
          <p:nvPr>
            <p:extLst>
              <p:ext uri="{D42A27DB-BD31-4B8C-83A1-F6EECF244321}">
                <p14:modId xmlns:p14="http://schemas.microsoft.com/office/powerpoint/2010/main" val="3668842207"/>
              </p:ext>
            </p:extLst>
          </p:nvPr>
        </p:nvGraphicFramePr>
        <p:xfrm>
          <a:off x="420463" y="582338"/>
          <a:ext cx="8371844" cy="4032504"/>
        </p:xfrm>
        <a:graphic>
          <a:graphicData uri="http://schemas.openxmlformats.org/drawingml/2006/table">
            <a:tbl>
              <a:tblPr firstRow="1" bandRow="1">
                <a:tableStyleId>{7DF18680-E054-41AD-8BC1-D1AEF772440D}</a:tableStyleId>
              </a:tblPr>
              <a:tblGrid>
                <a:gridCol w="3906862">
                  <a:extLst>
                    <a:ext uri="{9D8B030D-6E8A-4147-A177-3AD203B41FA5}">
                      <a16:colId xmlns:a16="http://schemas.microsoft.com/office/drawing/2014/main" xmlns="" val="20000"/>
                    </a:ext>
                  </a:extLst>
                </a:gridCol>
                <a:gridCol w="2325512">
                  <a:extLst>
                    <a:ext uri="{9D8B030D-6E8A-4147-A177-3AD203B41FA5}">
                      <a16:colId xmlns:a16="http://schemas.microsoft.com/office/drawing/2014/main" xmlns="" val="20001"/>
                    </a:ext>
                  </a:extLst>
                </a:gridCol>
                <a:gridCol w="2139470">
                  <a:extLst>
                    <a:ext uri="{9D8B030D-6E8A-4147-A177-3AD203B41FA5}">
                      <a16:colId xmlns:a16="http://schemas.microsoft.com/office/drawing/2014/main" xmlns="" val="20002"/>
                    </a:ext>
                  </a:extLst>
                </a:gridCol>
              </a:tblGrid>
              <a:tr h="60563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rtl="0" eaLnBrk="1" latinLnBrk="0" hangingPunct="1">
                        <a:lnSpc>
                          <a:spcPct val="105000"/>
                        </a:lnSpc>
                        <a:spcAft>
                          <a:spcPts val="0"/>
                        </a:spcAft>
                      </a:pPr>
                      <a:r>
                        <a:rPr kumimoji="0" lang="en-GB" sz="1200" kern="1200" dirty="0">
                          <a:latin typeface="Arial"/>
                          <a:cs typeface="Arial"/>
                        </a:rPr>
                        <a:t/>
                      </a:r>
                      <a:br>
                        <a:rPr kumimoji="0" lang="en-GB" sz="1200" kern="1200" dirty="0">
                          <a:latin typeface="Arial"/>
                          <a:cs typeface="Arial"/>
                        </a:rPr>
                      </a:br>
                      <a:r>
                        <a:rPr kumimoji="0" lang="en-GB" sz="1200" kern="1200" dirty="0">
                          <a:latin typeface="Arial"/>
                          <a:cs typeface="Arial"/>
                        </a:rPr>
                        <a:t>Characteristic</a:t>
                      </a:r>
                      <a:endParaRPr kumimoji="0" lang="en-GB" sz="1200" kern="1200" dirty="0">
                        <a:solidFill>
                          <a:schemeClr val="bg1"/>
                        </a:solidFill>
                        <a:latin typeface="Arial"/>
                        <a:ea typeface="+mn-ea"/>
                        <a:cs typeface="Arial"/>
                      </a:endParaRPr>
                    </a:p>
                  </a:txBody>
                  <a:tcPr marT="34290" marB="34290" anchor="b">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latinLnBrk="0" hangingPunct="1">
                        <a:lnSpc>
                          <a:spcPct val="105000"/>
                        </a:lnSpc>
                        <a:spcAft>
                          <a:spcPts val="0"/>
                        </a:spcAft>
                      </a:pPr>
                      <a:endParaRPr kumimoji="0" lang="en-GB" sz="1200" kern="1200" dirty="0">
                        <a:latin typeface="Arial"/>
                        <a:cs typeface="Arial"/>
                      </a:endParaRPr>
                    </a:p>
                    <a:p>
                      <a:pPr marL="0" algn="ctr" rtl="0" eaLnBrk="1" latinLnBrk="0" hangingPunct="1">
                        <a:lnSpc>
                          <a:spcPct val="105000"/>
                        </a:lnSpc>
                        <a:spcAft>
                          <a:spcPts val="0"/>
                        </a:spcAft>
                      </a:pPr>
                      <a:r>
                        <a:rPr kumimoji="0" lang="en-GB" sz="1200" kern="1200" dirty="0" err="1">
                          <a:latin typeface="Arial"/>
                          <a:cs typeface="Arial"/>
                        </a:rPr>
                        <a:t>Exenatide</a:t>
                      </a:r>
                      <a:r>
                        <a:rPr kumimoji="0" lang="en-GB" sz="1200" kern="1200" dirty="0">
                          <a:latin typeface="Arial"/>
                          <a:cs typeface="Arial"/>
                        </a:rPr>
                        <a:t/>
                      </a:r>
                      <a:br>
                        <a:rPr kumimoji="0" lang="en-GB" sz="1200" kern="1200" dirty="0">
                          <a:latin typeface="Arial"/>
                          <a:cs typeface="Arial"/>
                        </a:rPr>
                      </a:br>
                      <a:r>
                        <a:rPr kumimoji="0" lang="en-GB" sz="1200" kern="1200" dirty="0">
                          <a:latin typeface="Arial"/>
                          <a:cs typeface="Arial"/>
                        </a:rPr>
                        <a:t>n=7356</a:t>
                      </a:r>
                      <a:endParaRPr kumimoji="0" lang="en-GB" sz="1200" b="0" kern="1200" dirty="0">
                        <a:solidFill>
                          <a:schemeClr val="bg1"/>
                        </a:solidFill>
                        <a:latin typeface="Arial"/>
                        <a:ea typeface="+mn-ea"/>
                        <a:cs typeface="Arial"/>
                      </a:endParaRPr>
                    </a:p>
                  </a:txBody>
                  <a:tcPr marT="34290" marB="34290" anchor="b">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Placebo</a:t>
                      </a:r>
                      <a:br>
                        <a:rPr kumimoji="0" lang="en-GB" sz="1200" kern="1200" dirty="0">
                          <a:latin typeface="Arial"/>
                          <a:cs typeface="Arial"/>
                        </a:rPr>
                      </a:br>
                      <a:r>
                        <a:rPr kumimoji="0" lang="en-GB" sz="1200" kern="1200" dirty="0">
                          <a:latin typeface="Arial"/>
                          <a:cs typeface="Arial"/>
                        </a:rPr>
                        <a:t>n=7396</a:t>
                      </a:r>
                      <a:endParaRPr kumimoji="0" lang="en-GB" sz="1200" b="0" kern="1200" dirty="0">
                        <a:solidFill>
                          <a:srgbClr val="FFFFFF"/>
                        </a:solidFill>
                        <a:latin typeface="Arial"/>
                        <a:ea typeface="+mn-ea"/>
                        <a:cs typeface="Arial"/>
                      </a:endParaRPr>
                    </a:p>
                  </a:txBody>
                  <a:tcPr marT="34290" marB="34290" anchor="b">
                    <a:solidFill>
                      <a:srgbClr val="8A0054"/>
                    </a:solidFill>
                  </a:tcPr>
                </a:tc>
                <a:extLst>
                  <a:ext uri="{0D108BD9-81ED-4DB2-BD59-A6C34878D82A}">
                    <a16:rowId xmlns:a16="http://schemas.microsoft.com/office/drawing/2014/main" xmlns="" val="10000"/>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5000"/>
                        </a:lnSpc>
                        <a:spcAft>
                          <a:spcPts val="0"/>
                        </a:spcAft>
                      </a:pPr>
                      <a:r>
                        <a:rPr kumimoji="0" lang="en-GB" sz="1200" kern="1200" dirty="0">
                          <a:latin typeface="Arial"/>
                          <a:cs typeface="Arial"/>
                        </a:rPr>
                        <a:t>Age (years)</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62.0 (56.0, 68.0)</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62.0 (56.0, 68.0)</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1"/>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5000"/>
                        </a:lnSpc>
                        <a:spcAft>
                          <a:spcPts val="0"/>
                        </a:spcAft>
                      </a:pPr>
                      <a:r>
                        <a:rPr kumimoji="0" lang="en-GB" sz="1200" kern="1200" dirty="0">
                          <a:latin typeface="Arial"/>
                          <a:cs typeface="Arial"/>
                        </a:rPr>
                        <a:t>Female</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2794</a:t>
                      </a:r>
                      <a:r>
                        <a:rPr kumimoji="0" lang="en-GB" sz="1200" kern="1200" baseline="0" dirty="0">
                          <a:latin typeface="Arial"/>
                          <a:cs typeface="Arial"/>
                        </a:rPr>
                        <a:t> </a:t>
                      </a:r>
                      <a:r>
                        <a:rPr kumimoji="0" lang="en-GB" sz="1200" kern="1200" dirty="0">
                          <a:latin typeface="Arial"/>
                          <a:cs typeface="Arial"/>
                        </a:rPr>
                        <a:t>(38.0)</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2809 (38.0)</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2"/>
                  </a:ext>
                </a:extLst>
              </a:tr>
              <a:tr h="240832">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5000"/>
                        </a:lnSpc>
                        <a:spcAft>
                          <a:spcPts val="0"/>
                        </a:spcAft>
                      </a:pPr>
                      <a:r>
                        <a:rPr kumimoji="0" lang="en-US" sz="1200" kern="1200" dirty="0">
                          <a:latin typeface="Arial"/>
                          <a:cs typeface="Arial"/>
                        </a:rPr>
                        <a:t>Race</a:t>
                      </a:r>
                      <a:endParaRPr kumimoji="0" lang="en-GB" sz="1200" kern="1200" dirty="0">
                        <a:solidFill>
                          <a:schemeClr val="dk1"/>
                        </a:solidFill>
                        <a:latin typeface="Arial"/>
                        <a:ea typeface="+mn-ea"/>
                        <a:cs typeface="Arial"/>
                      </a:endParaRPr>
                    </a:p>
                  </a:txBody>
                  <a:tcPr marT="34290" marB="34290"/>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5000"/>
                        </a:lnSpc>
                        <a:spcBef>
                          <a:spcPts val="0"/>
                        </a:spcBef>
                        <a:spcAft>
                          <a:spcPts val="0"/>
                        </a:spcAft>
                        <a:buClrTx/>
                        <a:buSzTx/>
                        <a:buFontTx/>
                        <a:buNone/>
                        <a:tabLst/>
                        <a:defRPr/>
                      </a:pPr>
                      <a:endParaRPr kumimoji="0" lang="en-GB" sz="1800" kern="1200" dirty="0">
                        <a:solidFill>
                          <a:schemeClr val="dk1"/>
                        </a:solidFill>
                        <a:latin typeface="Arial" panose="020B0604020202020204" pitchFamily="34" charset="0"/>
                        <a:ea typeface="+mn-ea"/>
                        <a:cs typeface="Arial" panose="020B0604020202020204" pitchFamily="34" charset="0"/>
                      </a:endParaRPr>
                    </a:p>
                  </a:txBody>
                  <a:tcPr marL="121920" marR="121920" marT="73152" marB="731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5AB2">
                        <a:tint val="40000"/>
                      </a:srgbClr>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5000"/>
                        </a:lnSpc>
                        <a:spcBef>
                          <a:spcPts val="0"/>
                        </a:spcBef>
                        <a:spcAft>
                          <a:spcPts val="0"/>
                        </a:spcAft>
                        <a:buClrTx/>
                        <a:buSzTx/>
                        <a:buFontTx/>
                        <a:buNone/>
                        <a:tabLst/>
                        <a:defRPr/>
                      </a:pPr>
                      <a:endParaRPr kumimoji="0" lang="en-GB" sz="1800" kern="1200" dirty="0">
                        <a:solidFill>
                          <a:schemeClr val="dk1"/>
                        </a:solidFill>
                        <a:latin typeface="Arial" panose="020B0604020202020204" pitchFamily="34" charset="0"/>
                        <a:ea typeface="+mn-ea"/>
                        <a:cs typeface="Arial" panose="020B0604020202020204" pitchFamily="34" charset="0"/>
                      </a:endParaRPr>
                    </a:p>
                  </a:txBody>
                  <a:tcPr marL="121920" marR="121920" marT="73152" marB="7315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A5AB2">
                        <a:tint val="40000"/>
                      </a:srgbClr>
                    </a:solidFill>
                  </a:tcPr>
                </a:tc>
                <a:extLst>
                  <a:ext uri="{0D108BD9-81ED-4DB2-BD59-A6C34878D82A}">
                    <a16:rowId xmlns:a16="http://schemas.microsoft.com/office/drawing/2014/main" xmlns="" val="10003"/>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03225" indent="0" algn="l" rtl="0" eaLnBrk="1" latinLnBrk="0" hangingPunct="1">
                        <a:lnSpc>
                          <a:spcPct val="105000"/>
                        </a:lnSpc>
                        <a:spcAft>
                          <a:spcPts val="0"/>
                        </a:spcAft>
                      </a:pPr>
                      <a:r>
                        <a:rPr kumimoji="0" lang="en-US" sz="1200" kern="1200" dirty="0">
                          <a:latin typeface="Arial"/>
                          <a:cs typeface="Arial"/>
                        </a:rPr>
                        <a:t>White</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5554</a:t>
                      </a:r>
                      <a:r>
                        <a:rPr kumimoji="0" lang="en-GB" sz="1200" kern="1200" baseline="0" dirty="0">
                          <a:latin typeface="Arial"/>
                          <a:cs typeface="Arial"/>
                        </a:rPr>
                        <a:t> </a:t>
                      </a:r>
                      <a:r>
                        <a:rPr kumimoji="0" lang="en-GB" sz="1200" kern="1200" dirty="0">
                          <a:latin typeface="Arial"/>
                          <a:cs typeface="Arial"/>
                        </a:rPr>
                        <a:t>(75.5)</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5621 (76.0)</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4"/>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03225" indent="0" algn="l" rtl="0" eaLnBrk="1" latinLnBrk="0" hangingPunct="1">
                        <a:lnSpc>
                          <a:spcPct val="105000"/>
                        </a:lnSpc>
                        <a:spcAft>
                          <a:spcPts val="0"/>
                        </a:spcAft>
                      </a:pPr>
                      <a:r>
                        <a:rPr kumimoji="0" lang="en-US" sz="1200" kern="1200" dirty="0">
                          <a:latin typeface="Arial"/>
                          <a:cs typeface="Arial"/>
                        </a:rPr>
                        <a:t>Black </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442 (6.0)</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US" sz="1200" kern="1200" dirty="0">
                          <a:latin typeface="Arial"/>
                          <a:cs typeface="Arial"/>
                        </a:rPr>
                        <a:t>436 (5.9)  </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5"/>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03225" indent="0" algn="l" rtl="0" eaLnBrk="1" latinLnBrk="0" hangingPunct="1">
                        <a:lnSpc>
                          <a:spcPct val="105000"/>
                        </a:lnSpc>
                        <a:spcAft>
                          <a:spcPts val="0"/>
                        </a:spcAft>
                      </a:pPr>
                      <a:r>
                        <a:rPr kumimoji="0" lang="en-US" sz="1200" kern="1200" dirty="0">
                          <a:latin typeface="Arial"/>
                          <a:cs typeface="Arial"/>
                        </a:rPr>
                        <a:t>Asian</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725 (9.9)</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727</a:t>
                      </a:r>
                      <a:r>
                        <a:rPr kumimoji="0" lang="en-GB" sz="1200" kern="1200" baseline="0" dirty="0">
                          <a:latin typeface="Arial"/>
                          <a:cs typeface="Arial"/>
                        </a:rPr>
                        <a:t> </a:t>
                      </a:r>
                      <a:r>
                        <a:rPr kumimoji="0" lang="en-GB" sz="1200" kern="1200" dirty="0">
                          <a:latin typeface="Arial"/>
                          <a:cs typeface="Arial"/>
                        </a:rPr>
                        <a:t>(9.8)</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6"/>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03225" indent="0" algn="l" rtl="0" eaLnBrk="1" latinLnBrk="0" hangingPunct="1">
                        <a:lnSpc>
                          <a:spcPct val="105000"/>
                        </a:lnSpc>
                        <a:spcAft>
                          <a:spcPts val="0"/>
                        </a:spcAft>
                      </a:pPr>
                      <a:r>
                        <a:rPr kumimoji="0" lang="en-US" sz="1200" kern="1200" dirty="0">
                          <a:latin typeface="Arial"/>
                          <a:cs typeface="Arial"/>
                        </a:rPr>
                        <a:t>Other</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633 (8.6)</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US" sz="1200" kern="1200" dirty="0">
                          <a:latin typeface="Arial"/>
                          <a:cs typeface="Arial"/>
                        </a:rPr>
                        <a:t>609</a:t>
                      </a:r>
                      <a:r>
                        <a:rPr kumimoji="0" lang="en-US" sz="1200" kern="1200" baseline="0" dirty="0">
                          <a:latin typeface="Arial"/>
                          <a:cs typeface="Arial"/>
                        </a:rPr>
                        <a:t> </a:t>
                      </a:r>
                      <a:r>
                        <a:rPr kumimoji="0" lang="en-US" sz="1200" kern="1200" dirty="0">
                          <a:latin typeface="Arial"/>
                          <a:cs typeface="Arial"/>
                        </a:rPr>
                        <a:t>(8.2)  </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7"/>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5000"/>
                        </a:lnSpc>
                        <a:spcAft>
                          <a:spcPts val="0"/>
                        </a:spcAft>
                      </a:pPr>
                      <a:r>
                        <a:rPr kumimoji="0" lang="en-GB" sz="1200" kern="1200" dirty="0">
                          <a:latin typeface="Arial"/>
                          <a:cs typeface="Arial"/>
                        </a:rPr>
                        <a:t>Body</a:t>
                      </a:r>
                      <a:r>
                        <a:rPr kumimoji="0" lang="en-GB" sz="1200" kern="1200" baseline="0" dirty="0">
                          <a:latin typeface="Arial"/>
                          <a:cs typeface="Arial"/>
                        </a:rPr>
                        <a:t> Mass Index</a:t>
                      </a:r>
                      <a:r>
                        <a:rPr kumimoji="0" lang="en-GB" sz="1200" kern="1200" dirty="0">
                          <a:latin typeface="Arial"/>
                          <a:cs typeface="Arial"/>
                        </a:rPr>
                        <a:t> (kg/m</a:t>
                      </a:r>
                      <a:r>
                        <a:rPr kumimoji="0" lang="en-GB" sz="1200" kern="1200" baseline="30000" dirty="0">
                          <a:latin typeface="Arial"/>
                          <a:cs typeface="Arial"/>
                        </a:rPr>
                        <a:t>2</a:t>
                      </a:r>
                      <a:r>
                        <a:rPr kumimoji="0" lang="en-GB" sz="1200" kern="1200" dirty="0">
                          <a:latin typeface="Arial"/>
                          <a:cs typeface="Arial"/>
                        </a:rPr>
                        <a:t>)</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31.8 (28.2, 36.2)</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31.7</a:t>
                      </a:r>
                      <a:r>
                        <a:rPr kumimoji="0" lang="en-GB" sz="1200" kern="1200" baseline="0" dirty="0">
                          <a:latin typeface="Arial"/>
                          <a:cs typeface="Arial"/>
                        </a:rPr>
                        <a:t> (28.2, 36.1)</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09"/>
                  </a:ext>
                </a:extLst>
              </a:tr>
              <a:tr h="2408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5000"/>
                        </a:lnSpc>
                        <a:spcAft>
                          <a:spcPts val="0"/>
                        </a:spcAft>
                      </a:pPr>
                      <a:r>
                        <a:rPr kumimoji="0" lang="en-GB" sz="1200" kern="1200" dirty="0">
                          <a:latin typeface="Arial"/>
                          <a:cs typeface="Arial"/>
                        </a:rPr>
                        <a:t>eGFR </a:t>
                      </a:r>
                      <a:r>
                        <a:rPr kumimoji="0" lang="en-US" sz="1200" kern="1200" dirty="0">
                          <a:latin typeface="Arial"/>
                          <a:cs typeface="Arial"/>
                        </a:rPr>
                        <a:t>(mL/min/1.73 m</a:t>
                      </a:r>
                      <a:r>
                        <a:rPr kumimoji="0" lang="en-US" sz="1200" kern="1200" baseline="30000" dirty="0">
                          <a:latin typeface="Arial"/>
                          <a:cs typeface="Arial"/>
                        </a:rPr>
                        <a:t>2</a:t>
                      </a:r>
                      <a:r>
                        <a:rPr kumimoji="0" lang="en-US" sz="1200" kern="1200" dirty="0">
                          <a:latin typeface="Arial"/>
                          <a:cs typeface="Arial"/>
                        </a:rPr>
                        <a:t>)*</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76.6 (61.3,</a:t>
                      </a:r>
                      <a:r>
                        <a:rPr kumimoji="0" lang="en-GB" sz="1200" kern="1200" baseline="0" dirty="0">
                          <a:latin typeface="Arial"/>
                          <a:cs typeface="Arial"/>
                        </a:rPr>
                        <a:t> 92.0)</a:t>
                      </a:r>
                      <a:endParaRPr kumimoji="0" lang="en-GB" sz="1200" kern="1200" dirty="0">
                        <a:solidFill>
                          <a:schemeClr val="dk1"/>
                        </a:solidFill>
                        <a:latin typeface="Arial"/>
                        <a:ea typeface="+mn-ea"/>
                        <a:cs typeface="Arial"/>
                      </a:endParaRPr>
                    </a:p>
                  </a:txBody>
                  <a:tcPr marT="34290" marB="3429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5000"/>
                        </a:lnSpc>
                        <a:spcAft>
                          <a:spcPts val="0"/>
                        </a:spcAft>
                      </a:pPr>
                      <a:r>
                        <a:rPr kumimoji="0" lang="en-GB" sz="1200" kern="1200" dirty="0">
                          <a:latin typeface="Arial"/>
                          <a:cs typeface="Arial"/>
                        </a:rPr>
                        <a:t>76.0 (61.0, 92.0)</a:t>
                      </a:r>
                      <a:endParaRPr kumimoji="0" lang="en-GB" sz="1200" kern="1200" dirty="0">
                        <a:solidFill>
                          <a:schemeClr val="dk1"/>
                        </a:solidFill>
                        <a:latin typeface="Arial"/>
                        <a:ea typeface="+mn-ea"/>
                        <a:cs typeface="Arial"/>
                      </a:endParaRPr>
                    </a:p>
                  </a:txBody>
                  <a:tcPr marT="34290" marB="34290"/>
                </a:tc>
                <a:extLst>
                  <a:ext uri="{0D108BD9-81ED-4DB2-BD59-A6C34878D82A}">
                    <a16:rowId xmlns:a16="http://schemas.microsoft.com/office/drawing/2014/main" xmlns="" val="10010"/>
                  </a:ext>
                </a:extLst>
              </a:tr>
              <a:tr h="240832">
                <a:tc>
                  <a:txBody>
                    <a:bodyPr/>
                    <a:lstStyle/>
                    <a:p>
                      <a:pPr marL="457200" lvl="1" algn="l" rtl="0" eaLnBrk="1" latinLnBrk="0" hangingPunct="1">
                        <a:lnSpc>
                          <a:spcPct val="105000"/>
                        </a:lnSpc>
                        <a:spcAft>
                          <a:spcPts val="0"/>
                        </a:spcAft>
                      </a:pPr>
                      <a:r>
                        <a:rPr kumimoji="0" lang="en-GB" sz="1200" kern="1200" dirty="0">
                          <a:solidFill>
                            <a:schemeClr val="dk1"/>
                          </a:solidFill>
                          <a:latin typeface="Arial"/>
                          <a:ea typeface="+mn-ea"/>
                          <a:cs typeface="Arial"/>
                        </a:rPr>
                        <a:t>&gt;90</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2127 (29.0)</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2141 (29.0)</a:t>
                      </a:r>
                    </a:p>
                  </a:txBody>
                  <a:tcPr marT="34290" marB="34290"/>
                </a:tc>
                <a:extLst>
                  <a:ext uri="{0D108BD9-81ED-4DB2-BD59-A6C34878D82A}">
                    <a16:rowId xmlns:a16="http://schemas.microsoft.com/office/drawing/2014/main" xmlns="" val="10011"/>
                  </a:ext>
                </a:extLst>
              </a:tr>
              <a:tr h="240832">
                <a:tc>
                  <a:txBody>
                    <a:bodyPr/>
                    <a:lstStyle/>
                    <a:p>
                      <a:pPr marL="457200" lvl="1" algn="l" rtl="0" eaLnBrk="1" latinLnBrk="0" hangingPunct="1">
                        <a:lnSpc>
                          <a:spcPct val="105000"/>
                        </a:lnSpc>
                        <a:spcAft>
                          <a:spcPts val="0"/>
                        </a:spcAft>
                      </a:pPr>
                      <a:r>
                        <a:rPr kumimoji="0" lang="en-GB" sz="1200" kern="1200" dirty="0">
                          <a:solidFill>
                            <a:schemeClr val="dk1"/>
                          </a:solidFill>
                          <a:latin typeface="Arial"/>
                          <a:ea typeface="+mn-ea"/>
                          <a:cs typeface="Arial"/>
                        </a:rPr>
                        <a:t>60</a:t>
                      </a:r>
                      <a:r>
                        <a:rPr kumimoji="0" lang="en-GB" sz="1200" kern="1200" baseline="0" dirty="0">
                          <a:solidFill>
                            <a:schemeClr val="dk1"/>
                          </a:solidFill>
                          <a:latin typeface="Arial"/>
                          <a:ea typeface="+mn-ea"/>
                          <a:cs typeface="Arial"/>
                        </a:rPr>
                        <a:t> – 89 </a:t>
                      </a:r>
                      <a:endParaRPr kumimoji="0" lang="en-GB" sz="1200" kern="1200" dirty="0">
                        <a:solidFill>
                          <a:schemeClr val="dk1"/>
                        </a:solidFill>
                        <a:latin typeface="Arial"/>
                        <a:ea typeface="+mn-ea"/>
                        <a:cs typeface="Arial"/>
                      </a:endParaRP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3642 (49.7)</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3604 (48.9)</a:t>
                      </a:r>
                    </a:p>
                  </a:txBody>
                  <a:tcPr marT="34290" marB="34290"/>
                </a:tc>
                <a:extLst>
                  <a:ext uri="{0D108BD9-81ED-4DB2-BD59-A6C34878D82A}">
                    <a16:rowId xmlns:a16="http://schemas.microsoft.com/office/drawing/2014/main" xmlns="" val="10012"/>
                  </a:ext>
                </a:extLst>
              </a:tr>
              <a:tr h="240832">
                <a:tc>
                  <a:txBody>
                    <a:bodyPr/>
                    <a:lstStyle/>
                    <a:p>
                      <a:pPr marL="457200" lvl="1" algn="l" rtl="0" eaLnBrk="1" latinLnBrk="0" hangingPunct="1">
                        <a:lnSpc>
                          <a:spcPct val="105000"/>
                        </a:lnSpc>
                        <a:spcAft>
                          <a:spcPts val="0"/>
                        </a:spcAft>
                      </a:pPr>
                      <a:r>
                        <a:rPr kumimoji="0" lang="en-GB" sz="1200" kern="1200" dirty="0">
                          <a:solidFill>
                            <a:schemeClr val="dk1"/>
                          </a:solidFill>
                          <a:latin typeface="Arial"/>
                          <a:ea typeface="+mn-ea"/>
                          <a:cs typeface="Arial"/>
                        </a:rPr>
                        <a:t>30 – 59 </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1557 (21.2)</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1620 (22.0)</a:t>
                      </a:r>
                    </a:p>
                  </a:txBody>
                  <a:tcPr marT="34290" marB="34290"/>
                </a:tc>
                <a:extLst>
                  <a:ext uri="{0D108BD9-81ED-4DB2-BD59-A6C34878D82A}">
                    <a16:rowId xmlns:a16="http://schemas.microsoft.com/office/drawing/2014/main" xmlns="" val="10013"/>
                  </a:ext>
                </a:extLst>
              </a:tr>
              <a:tr h="240832">
                <a:tc>
                  <a:txBody>
                    <a:bodyPr/>
                    <a:lstStyle/>
                    <a:p>
                      <a:pPr marL="457200" lvl="1" algn="l" rtl="0" eaLnBrk="1" latinLnBrk="0" hangingPunct="1">
                        <a:lnSpc>
                          <a:spcPct val="105000"/>
                        </a:lnSpc>
                        <a:spcAft>
                          <a:spcPts val="0"/>
                        </a:spcAft>
                      </a:pPr>
                      <a:r>
                        <a:rPr kumimoji="0" lang="en-GB" sz="1200" kern="1200" dirty="0">
                          <a:solidFill>
                            <a:schemeClr val="dk1"/>
                          </a:solidFill>
                          <a:latin typeface="Arial"/>
                          <a:ea typeface="+mn-ea"/>
                          <a:cs typeface="Arial"/>
                        </a:rPr>
                        <a:t>&lt;30</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8 (0.1)</a:t>
                      </a:r>
                    </a:p>
                  </a:txBody>
                  <a:tcPr marT="34290" marB="34290"/>
                </a:tc>
                <a:tc>
                  <a:txBody>
                    <a:bodyPr/>
                    <a:lstStyle/>
                    <a:p>
                      <a:pPr marL="0" algn="ctr" rtl="0" eaLnBrk="1" latinLnBrk="0" hangingPunct="1">
                        <a:lnSpc>
                          <a:spcPct val="105000"/>
                        </a:lnSpc>
                        <a:spcAft>
                          <a:spcPts val="0"/>
                        </a:spcAft>
                      </a:pPr>
                      <a:r>
                        <a:rPr kumimoji="0" lang="en-GB" sz="1200" kern="1200" dirty="0">
                          <a:solidFill>
                            <a:schemeClr val="dk1"/>
                          </a:solidFill>
                          <a:latin typeface="Arial"/>
                          <a:ea typeface="+mn-ea"/>
                          <a:cs typeface="Arial"/>
                        </a:rPr>
                        <a:t>6 (0.1)</a:t>
                      </a:r>
                    </a:p>
                  </a:txBody>
                  <a:tcPr marT="34290" marB="34290"/>
                </a:tc>
                <a:extLst>
                  <a:ext uri="{0D108BD9-81ED-4DB2-BD59-A6C34878D82A}">
                    <a16:rowId xmlns:a16="http://schemas.microsoft.com/office/drawing/2014/main" xmlns="" val="10014"/>
                  </a:ext>
                </a:extLst>
              </a:tr>
            </a:tbl>
          </a:graphicData>
        </a:graphic>
      </p:graphicFrame>
      <p:sp>
        <p:nvSpPr>
          <p:cNvPr id="7" name="TextBox 6"/>
          <p:cNvSpPr txBox="1"/>
          <p:nvPr/>
        </p:nvSpPr>
        <p:spPr>
          <a:xfrm>
            <a:off x="420462" y="4423221"/>
            <a:ext cx="8306292" cy="561692"/>
          </a:xfrm>
          <a:prstGeom prst="rect">
            <a:avLst/>
          </a:prstGeom>
          <a:noFill/>
        </p:spPr>
        <p:txBody>
          <a:bodyPr wrap="square" lIns="68580" tIns="34290" rIns="68580" bIns="34290" rtlCol="0">
            <a:spAutoFit/>
          </a:bodyPr>
          <a:lstStyle/>
          <a:p>
            <a:r>
              <a:rPr lang="en-US" sz="1100" i="1" dirty="0">
                <a:solidFill>
                  <a:schemeClr val="accent1"/>
                </a:solidFill>
                <a:latin typeface="Arial"/>
                <a:cs typeface="Arial"/>
              </a:rPr>
              <a:t/>
            </a:r>
            <a:br>
              <a:rPr lang="en-US" sz="1100" i="1" dirty="0">
                <a:solidFill>
                  <a:schemeClr val="accent1"/>
                </a:solidFill>
                <a:latin typeface="Arial"/>
                <a:cs typeface="Arial"/>
              </a:rPr>
            </a:br>
            <a:r>
              <a:rPr lang="en-US" sz="1050" i="1" dirty="0">
                <a:solidFill>
                  <a:schemeClr val="accent1"/>
                </a:solidFill>
                <a:latin typeface="Arial"/>
                <a:cs typeface="Arial"/>
              </a:rPr>
              <a:t>Values are median (IQR) for continuous variables or n / N (%) for categorical variables. Percentages presented are for available data. </a:t>
            </a:r>
          </a:p>
          <a:p>
            <a:r>
              <a:rPr lang="en-US" sz="1050" i="1" dirty="0">
                <a:solidFill>
                  <a:schemeClr val="accent1"/>
                </a:solidFill>
                <a:latin typeface="Arial"/>
                <a:cs typeface="Arial"/>
              </a:rPr>
              <a:t>*MDRD formula used to calculate eGFR. Site-reported values are presented. </a:t>
            </a:r>
          </a:p>
        </p:txBody>
      </p:sp>
      <p:sp>
        <p:nvSpPr>
          <p:cNvPr id="3" name="Rectangle 2"/>
          <p:cNvSpPr/>
          <p:nvPr/>
        </p:nvSpPr>
        <p:spPr>
          <a:xfrm>
            <a:off x="420463" y="1209821"/>
            <a:ext cx="8336674" cy="2461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6" name="Rectangle 5"/>
          <p:cNvSpPr/>
          <p:nvPr/>
        </p:nvSpPr>
        <p:spPr>
          <a:xfrm>
            <a:off x="420463" y="1457907"/>
            <a:ext cx="8336674" cy="2794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8" name="Rectangle 7"/>
          <p:cNvSpPr/>
          <p:nvPr/>
        </p:nvSpPr>
        <p:spPr>
          <a:xfrm>
            <a:off x="420462" y="3573198"/>
            <a:ext cx="8336675" cy="498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239849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463" y="4419809"/>
            <a:ext cx="8306292" cy="577081"/>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
            </a:r>
            <a:br>
              <a:rPr lang="da-DK" sz="1100" i="1" dirty="0">
                <a:solidFill>
                  <a:schemeClr val="accent1"/>
                </a:solidFill>
                <a:latin typeface="Arial"/>
                <a:cs typeface="Arial"/>
              </a:rPr>
            </a:br>
            <a:r>
              <a:rPr lang="en-US" sz="1100" i="1" dirty="0">
                <a:solidFill>
                  <a:schemeClr val="accent1"/>
                </a:solidFill>
                <a:latin typeface="Arial"/>
                <a:cs typeface="Arial"/>
              </a:rPr>
              <a:t>Values are median (IQR) for continuous variables or n / N (%) for categorical variables.  Percentages presented are for available data. </a:t>
            </a:r>
          </a:p>
        </p:txBody>
      </p:sp>
      <p:sp>
        <p:nvSpPr>
          <p:cNvPr id="2" name="Title 1"/>
          <p:cNvSpPr>
            <a:spLocks noGrp="1"/>
          </p:cNvSpPr>
          <p:nvPr>
            <p:ph type="title"/>
          </p:nvPr>
        </p:nvSpPr>
        <p:spPr/>
        <p:txBody>
          <a:bodyPr/>
          <a:lstStyle/>
          <a:p>
            <a:r>
              <a:rPr lang="en-GB"/>
              <a:t>Baseline Characteristics – Diabetes</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88302877"/>
              </p:ext>
            </p:extLst>
          </p:nvPr>
        </p:nvGraphicFramePr>
        <p:xfrm>
          <a:off x="420463" y="992424"/>
          <a:ext cx="8306293" cy="3564404"/>
        </p:xfrm>
        <a:graphic>
          <a:graphicData uri="http://schemas.openxmlformats.org/drawingml/2006/table">
            <a:tbl>
              <a:tblPr firstRow="1" bandRow="1">
                <a:tableStyleId>{7DF18680-E054-41AD-8BC1-D1AEF772440D}</a:tableStyleId>
              </a:tblPr>
              <a:tblGrid>
                <a:gridCol w="4605469">
                  <a:extLst>
                    <a:ext uri="{9D8B030D-6E8A-4147-A177-3AD203B41FA5}">
                      <a16:colId xmlns:a16="http://schemas.microsoft.com/office/drawing/2014/main" xmlns="" val="20000"/>
                    </a:ext>
                  </a:extLst>
                </a:gridCol>
                <a:gridCol w="1809290">
                  <a:extLst>
                    <a:ext uri="{9D8B030D-6E8A-4147-A177-3AD203B41FA5}">
                      <a16:colId xmlns:a16="http://schemas.microsoft.com/office/drawing/2014/main" xmlns="" val="20001"/>
                    </a:ext>
                  </a:extLst>
                </a:gridCol>
                <a:gridCol w="1891534">
                  <a:extLst>
                    <a:ext uri="{9D8B030D-6E8A-4147-A177-3AD203B41FA5}">
                      <a16:colId xmlns:a16="http://schemas.microsoft.com/office/drawing/2014/main" xmlns="" val="20002"/>
                    </a:ext>
                  </a:extLst>
                </a:gridCol>
              </a:tblGrid>
              <a:tr h="6360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05000"/>
                        </a:lnSpc>
                        <a:spcAft>
                          <a:spcPts val="0"/>
                        </a:spcAft>
                      </a:pPr>
                      <a:r>
                        <a:rPr lang="en-GB" sz="1200" dirty="0">
                          <a:effectLst/>
                          <a:latin typeface="Arial"/>
                          <a:cs typeface="Arial"/>
                        </a:rPr>
                        <a:t/>
                      </a:r>
                      <a:br>
                        <a:rPr lang="en-GB" sz="1200" dirty="0">
                          <a:effectLst/>
                          <a:latin typeface="Arial"/>
                          <a:cs typeface="Arial"/>
                        </a:rPr>
                      </a:br>
                      <a:r>
                        <a:rPr lang="en-GB" sz="1200" dirty="0">
                          <a:effectLst/>
                          <a:latin typeface="Arial"/>
                          <a:cs typeface="Arial"/>
                        </a:rPr>
                        <a:t>Characteristic</a:t>
                      </a:r>
                      <a:endParaRPr lang="en-GB" sz="1200" dirty="0">
                        <a:effectLst/>
                        <a:latin typeface="Arial"/>
                        <a:ea typeface="Calibri"/>
                        <a:cs typeface="Arial"/>
                      </a:endParaRPr>
                    </a:p>
                  </a:txBody>
                  <a:tcPr marT="48006" marB="48006" anchor="b">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5000"/>
                        </a:lnSpc>
                        <a:spcAft>
                          <a:spcPts val="0"/>
                        </a:spcAft>
                      </a:pPr>
                      <a:endParaRPr lang="en-GB" sz="1200" dirty="0">
                        <a:effectLst/>
                        <a:latin typeface="Arial"/>
                        <a:cs typeface="Arial"/>
                      </a:endParaRPr>
                    </a:p>
                    <a:p>
                      <a:pPr algn="ctr">
                        <a:lnSpc>
                          <a:spcPct val="105000"/>
                        </a:lnSpc>
                        <a:spcAft>
                          <a:spcPts val="0"/>
                        </a:spcAft>
                      </a:pPr>
                      <a:r>
                        <a:rPr lang="en-GB" sz="1200" dirty="0" err="1">
                          <a:effectLst/>
                          <a:latin typeface="Arial"/>
                          <a:cs typeface="Arial"/>
                        </a:rPr>
                        <a:t>Exenatide</a:t>
                      </a:r>
                      <a:endParaRPr lang="en-GB" sz="1200" dirty="0">
                        <a:effectLst/>
                        <a:latin typeface="Arial"/>
                        <a:cs typeface="Arial"/>
                      </a:endParaRPr>
                    </a:p>
                    <a:p>
                      <a:pPr marL="0" algn="ctr" rtl="0" eaLnBrk="1" latinLnBrk="0" hangingPunct="1">
                        <a:lnSpc>
                          <a:spcPct val="105000"/>
                        </a:lnSpc>
                        <a:spcAft>
                          <a:spcPts val="0"/>
                        </a:spcAft>
                      </a:pPr>
                      <a:r>
                        <a:rPr kumimoji="0" lang="en-GB" sz="1200" kern="1200" dirty="0">
                          <a:effectLst/>
                          <a:latin typeface="Arial"/>
                          <a:cs typeface="Arial"/>
                        </a:rPr>
                        <a:t>n=7356</a:t>
                      </a:r>
                      <a:endParaRPr kumimoji="0" lang="en-GB" sz="1200" b="0" kern="1200" dirty="0">
                        <a:solidFill>
                          <a:schemeClr val="lt1"/>
                        </a:solidFill>
                        <a:effectLst/>
                        <a:latin typeface="Arial"/>
                        <a:ea typeface="+mn-ea"/>
                        <a:cs typeface="Arial"/>
                      </a:endParaRPr>
                    </a:p>
                  </a:txBody>
                  <a:tcPr marT="48006" marB="48006" anchor="b">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5000"/>
                        </a:lnSpc>
                        <a:spcAft>
                          <a:spcPts val="0"/>
                        </a:spcAft>
                      </a:pPr>
                      <a:r>
                        <a:rPr lang="en-GB" sz="1200" dirty="0">
                          <a:effectLst/>
                          <a:latin typeface="Arial"/>
                          <a:cs typeface="Arial"/>
                        </a:rPr>
                        <a:t>Placebo</a:t>
                      </a:r>
                    </a:p>
                    <a:p>
                      <a:pPr algn="ctr">
                        <a:lnSpc>
                          <a:spcPct val="105000"/>
                        </a:lnSpc>
                        <a:spcAft>
                          <a:spcPts val="0"/>
                        </a:spcAft>
                      </a:pPr>
                      <a:r>
                        <a:rPr lang="en-GB" sz="1200" dirty="0">
                          <a:effectLst/>
                          <a:latin typeface="Arial"/>
                          <a:cs typeface="Arial"/>
                        </a:rPr>
                        <a:t>n=7396</a:t>
                      </a:r>
                      <a:endParaRPr lang="en-GB" sz="1200" b="0" dirty="0">
                        <a:effectLst/>
                        <a:latin typeface="Arial"/>
                        <a:ea typeface="Calibri"/>
                        <a:cs typeface="Arial"/>
                      </a:endParaRPr>
                    </a:p>
                  </a:txBody>
                  <a:tcPr marT="48006" marB="48006" anchor="b">
                    <a:solidFill>
                      <a:srgbClr val="8A0054"/>
                    </a:solidFill>
                  </a:tcPr>
                </a:tc>
                <a:extLst>
                  <a:ext uri="{0D108BD9-81ED-4DB2-BD59-A6C34878D82A}">
                    <a16:rowId xmlns:a16="http://schemas.microsoft.com/office/drawing/2014/main" xmlns="" val="10000"/>
                  </a:ext>
                </a:extLst>
              </a:tr>
              <a:tr h="3615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5000"/>
                        </a:lnSpc>
                        <a:spcAft>
                          <a:spcPts val="0"/>
                        </a:spcAft>
                      </a:pPr>
                      <a:r>
                        <a:rPr kumimoji="0" lang="en-GB" sz="1200" kern="1200" dirty="0">
                          <a:effectLst/>
                          <a:latin typeface="Arial"/>
                          <a:cs typeface="Arial"/>
                        </a:rPr>
                        <a:t>   Duration of diabetes</a:t>
                      </a:r>
                      <a:r>
                        <a:rPr kumimoji="0" lang="en-GB" sz="1200" kern="1200" baseline="0" dirty="0">
                          <a:effectLst/>
                          <a:latin typeface="Arial"/>
                          <a:cs typeface="Arial"/>
                        </a:rPr>
                        <a:t> (years)</a:t>
                      </a:r>
                      <a:endParaRPr kumimoji="0" lang="en-GB" sz="1200" b="1" kern="1200" dirty="0">
                        <a:solidFill>
                          <a:schemeClr val="lt1"/>
                        </a:solidFill>
                        <a:effectLst/>
                        <a:latin typeface="Arial"/>
                        <a:ea typeface="+mn-ea"/>
                        <a:cs typeface="Arial"/>
                      </a:endParaRPr>
                    </a:p>
                  </a:txBody>
                  <a:tcPr marT="48006" marB="48006"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12.0</a:t>
                      </a:r>
                      <a:r>
                        <a:rPr kumimoji="0" lang="en-GB" sz="1200" kern="1200" baseline="0" dirty="0">
                          <a:effectLst/>
                          <a:latin typeface="Arial"/>
                          <a:cs typeface="Arial"/>
                        </a:rPr>
                        <a:t> (7.0, 17.0)</a:t>
                      </a:r>
                      <a:endParaRPr kumimoji="0" lang="en-GB" sz="1200" kern="1200" dirty="0">
                        <a:solidFill>
                          <a:schemeClr val="dk1"/>
                        </a:solidFill>
                        <a:effectLst/>
                        <a:latin typeface="Arial"/>
                        <a:ea typeface="+mn-ea"/>
                        <a:cs typeface="Arial"/>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200" kern="1200" dirty="0">
                          <a:effectLst/>
                          <a:latin typeface="Arial"/>
                          <a:cs typeface="Arial"/>
                        </a:rPr>
                        <a:t>12.0 (7.0, 18.0)</a:t>
                      </a:r>
                      <a:endParaRPr kumimoji="0" lang="en-GB" sz="1200" kern="1200" dirty="0">
                        <a:solidFill>
                          <a:schemeClr val="dk1"/>
                        </a:solidFill>
                        <a:effectLst/>
                        <a:latin typeface="Arial"/>
                        <a:ea typeface="+mn-ea"/>
                        <a:cs typeface="Arial"/>
                      </a:endParaRPr>
                    </a:p>
                  </a:txBody>
                  <a:tcPr marL="68580" marR="68580" marT="0" marB="0" anchor="ctr"/>
                </a:tc>
                <a:extLst>
                  <a:ext uri="{0D108BD9-81ED-4DB2-BD59-A6C34878D82A}">
                    <a16:rowId xmlns:a16="http://schemas.microsoft.com/office/drawing/2014/main" xmlns="" val="10001"/>
                  </a:ext>
                </a:extLst>
              </a:tr>
              <a:tr h="3615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80340">
                        <a:lnSpc>
                          <a:spcPct val="105000"/>
                        </a:lnSpc>
                        <a:spcAft>
                          <a:spcPts val="0"/>
                        </a:spcAft>
                      </a:pPr>
                      <a:r>
                        <a:rPr kumimoji="0" lang="en-GB" sz="1200" kern="1200" dirty="0">
                          <a:effectLst/>
                          <a:latin typeface="Arial"/>
                          <a:cs typeface="Arial"/>
                        </a:rPr>
                        <a:t>HbA1c</a:t>
                      </a:r>
                      <a:r>
                        <a:rPr kumimoji="0" lang="en-GB" sz="1200" kern="1200" baseline="0" dirty="0">
                          <a:effectLst/>
                          <a:latin typeface="Arial"/>
                          <a:cs typeface="Arial"/>
                        </a:rPr>
                        <a:t> (%)</a:t>
                      </a:r>
                      <a:endParaRPr kumimoji="0" lang="en-GB" sz="1200" b="1" kern="1200" dirty="0">
                        <a:solidFill>
                          <a:schemeClr val="lt1"/>
                        </a:solidFill>
                        <a:effectLst/>
                        <a:latin typeface="Arial"/>
                        <a:ea typeface="+mn-ea"/>
                        <a:cs typeface="Arial"/>
                      </a:endParaRPr>
                    </a:p>
                  </a:txBody>
                  <a:tcPr marT="48006" marB="48006"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8.0 (7.3, 8.9)</a:t>
                      </a:r>
                      <a:endParaRPr kumimoji="0" lang="en-GB" sz="1200" kern="1200" dirty="0">
                        <a:solidFill>
                          <a:schemeClr val="dk1"/>
                        </a:solidFill>
                        <a:effectLst/>
                        <a:latin typeface="Arial"/>
                        <a:ea typeface="+mn-ea"/>
                        <a:cs typeface="Arial"/>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8.0 (7.3,</a:t>
                      </a:r>
                      <a:r>
                        <a:rPr kumimoji="0" lang="en-GB" sz="1200" kern="1200" baseline="0" dirty="0">
                          <a:effectLst/>
                          <a:latin typeface="Arial"/>
                          <a:cs typeface="Arial"/>
                        </a:rPr>
                        <a:t> 8.9)</a:t>
                      </a:r>
                      <a:endParaRPr kumimoji="0" lang="en-GB" sz="1200" kern="1200" dirty="0">
                        <a:solidFill>
                          <a:schemeClr val="dk1"/>
                        </a:solidFill>
                        <a:effectLst/>
                        <a:latin typeface="Arial"/>
                        <a:ea typeface="+mn-ea"/>
                        <a:cs typeface="Arial"/>
                      </a:endParaRPr>
                    </a:p>
                  </a:txBody>
                  <a:tcPr marL="68580" marR="68580" marT="0" marB="0" anchor="ctr"/>
                </a:tc>
                <a:extLst>
                  <a:ext uri="{0D108BD9-81ED-4DB2-BD59-A6C34878D82A}">
                    <a16:rowId xmlns:a16="http://schemas.microsoft.com/office/drawing/2014/main" xmlns="" val="10002"/>
                  </a:ext>
                </a:extLst>
              </a:tr>
              <a:tr h="361540">
                <a:tc gridSpan="3">
                  <a:txBody>
                    <a:bodyPr/>
                    <a:lstStyle/>
                    <a:p>
                      <a:pPr marL="180340">
                        <a:lnSpc>
                          <a:spcPct val="105000"/>
                        </a:lnSpc>
                        <a:spcAft>
                          <a:spcPts val="0"/>
                        </a:spcAft>
                      </a:pPr>
                      <a:r>
                        <a:rPr kumimoji="0" lang="en-GB" sz="1200" b="0" kern="1200" dirty="0">
                          <a:solidFill>
                            <a:schemeClr val="tx1"/>
                          </a:solidFill>
                          <a:effectLst/>
                          <a:latin typeface="Arial"/>
                          <a:ea typeface="+mn-ea"/>
                          <a:cs typeface="Arial"/>
                        </a:rPr>
                        <a:t>Oral</a:t>
                      </a:r>
                      <a:r>
                        <a:rPr kumimoji="0" lang="en-GB" sz="1200" b="0" kern="1200" baseline="0" dirty="0">
                          <a:solidFill>
                            <a:schemeClr val="tx1"/>
                          </a:solidFill>
                          <a:effectLst/>
                          <a:latin typeface="Arial"/>
                          <a:ea typeface="+mn-ea"/>
                          <a:cs typeface="Arial"/>
                        </a:rPr>
                        <a:t> antihyperglycaemic medication usage</a:t>
                      </a:r>
                      <a:endParaRPr kumimoji="0" lang="en-GB" sz="1200" b="0" kern="1200" dirty="0">
                        <a:solidFill>
                          <a:schemeClr val="tx1"/>
                        </a:solidFill>
                        <a:effectLst/>
                        <a:latin typeface="Arial"/>
                        <a:ea typeface="+mn-ea"/>
                        <a:cs typeface="Arial"/>
                      </a:endParaRPr>
                    </a:p>
                  </a:txBody>
                  <a:tcPr marT="48006" marB="48006" anchor="ctr"/>
                </a:tc>
                <a:tc hMerge="1">
                  <a:txBody>
                    <a:bodyPr/>
                    <a:lstStyle/>
                    <a:p>
                      <a:pPr algn="ctr">
                        <a:lnSpc>
                          <a:spcPct val="100000"/>
                        </a:lnSpc>
                        <a:spcAft>
                          <a:spcPts val="0"/>
                        </a:spcAft>
                      </a:pPr>
                      <a:endParaRPr kumimoji="0" lang="en-GB" sz="1400" kern="1200" dirty="0">
                        <a:solidFill>
                          <a:schemeClr val="dk1"/>
                        </a:solidFill>
                        <a:effectLst/>
                        <a:latin typeface="Arial" panose="020B0604020202020204" pitchFamily="34" charset="0"/>
                        <a:ea typeface="+mn-ea"/>
                        <a:cs typeface="Arial" panose="020B0604020202020204" pitchFamily="34" charset="0"/>
                      </a:endParaRPr>
                    </a:p>
                  </a:txBody>
                  <a:tcPr marT="0" marB="0" anchor="ctr"/>
                </a:tc>
                <a:tc hMerge="1">
                  <a:txBody>
                    <a:bodyPr/>
                    <a:lstStyle/>
                    <a:p>
                      <a:pPr algn="ctr">
                        <a:lnSpc>
                          <a:spcPct val="100000"/>
                        </a:lnSpc>
                        <a:spcAft>
                          <a:spcPts val="0"/>
                        </a:spcAft>
                      </a:pPr>
                      <a:endParaRPr kumimoji="0" lang="en-GB" sz="1400" kern="1200" dirty="0">
                        <a:solidFill>
                          <a:schemeClr val="dk1"/>
                        </a:solidFill>
                        <a:effectLst/>
                        <a:latin typeface="Arial" panose="020B0604020202020204" pitchFamily="34" charset="0"/>
                        <a:ea typeface="+mn-ea"/>
                        <a:cs typeface="Arial" panose="020B0604020202020204" pitchFamily="34" charset="0"/>
                      </a:endParaRPr>
                    </a:p>
                  </a:txBody>
                  <a:tcPr marT="0" marB="0" anchor="ctr"/>
                </a:tc>
                <a:extLst>
                  <a:ext uri="{0D108BD9-81ED-4DB2-BD59-A6C34878D82A}">
                    <a16:rowId xmlns:a16="http://schemas.microsoft.com/office/drawing/2014/main" xmlns="" val="10003"/>
                  </a:ext>
                </a:extLst>
              </a:tr>
              <a:tr h="361540">
                <a:tc>
                  <a:txBody>
                    <a:bodyPr/>
                    <a:lstStyle/>
                    <a:p>
                      <a:pPr marL="637540" lvl="1">
                        <a:lnSpc>
                          <a:spcPct val="105000"/>
                        </a:lnSpc>
                        <a:spcAft>
                          <a:spcPts val="0"/>
                        </a:spcAft>
                      </a:pPr>
                      <a:r>
                        <a:rPr kumimoji="0" lang="en-GB" sz="1200" b="0" kern="1200" dirty="0">
                          <a:solidFill>
                            <a:schemeClr val="tx1"/>
                          </a:solidFill>
                          <a:effectLst/>
                          <a:latin typeface="Arial"/>
                          <a:ea typeface="+mn-ea"/>
                          <a:cs typeface="Arial"/>
                        </a:rPr>
                        <a:t>None</a:t>
                      </a:r>
                    </a:p>
                  </a:txBody>
                  <a:tcPr marT="48006" marB="48006" anchor="ctr"/>
                </a:tc>
                <a:tc>
                  <a:txBody>
                    <a:bodyPr/>
                    <a:lstStyle/>
                    <a:p>
                      <a:pPr algn="ctr">
                        <a:lnSpc>
                          <a:spcPct val="100000"/>
                        </a:lnSpc>
                        <a:spcAft>
                          <a:spcPts val="0"/>
                        </a:spcAft>
                      </a:pPr>
                      <a:r>
                        <a:rPr kumimoji="0" lang="en-GB" sz="1200" kern="1200" dirty="0">
                          <a:solidFill>
                            <a:schemeClr val="dk1"/>
                          </a:solidFill>
                          <a:effectLst/>
                          <a:latin typeface="Arial"/>
                          <a:ea typeface="+mn-ea"/>
                          <a:cs typeface="Arial"/>
                        </a:rPr>
                        <a:t>107 (1.5)</a:t>
                      </a:r>
                    </a:p>
                  </a:txBody>
                  <a:tcPr marL="68580" marR="68580" marT="0" marB="0" anchor="ctr"/>
                </a:tc>
                <a:tc>
                  <a:txBody>
                    <a:bodyPr/>
                    <a:lstStyle/>
                    <a:p>
                      <a:pPr algn="ctr">
                        <a:lnSpc>
                          <a:spcPct val="100000"/>
                        </a:lnSpc>
                        <a:spcAft>
                          <a:spcPts val="0"/>
                        </a:spcAft>
                      </a:pPr>
                      <a:r>
                        <a:rPr kumimoji="0" lang="en-GB" sz="1200" kern="1200" dirty="0">
                          <a:solidFill>
                            <a:schemeClr val="dk1"/>
                          </a:solidFill>
                          <a:effectLst/>
                          <a:latin typeface="Arial"/>
                          <a:ea typeface="+mn-ea"/>
                          <a:cs typeface="Arial"/>
                        </a:rPr>
                        <a:t>121 (1.6)</a:t>
                      </a:r>
                    </a:p>
                  </a:txBody>
                  <a:tcPr marL="68580" marR="68580" marT="0" marB="0" anchor="ctr"/>
                </a:tc>
                <a:extLst>
                  <a:ext uri="{0D108BD9-81ED-4DB2-BD59-A6C34878D82A}">
                    <a16:rowId xmlns:a16="http://schemas.microsoft.com/office/drawing/2014/main" xmlns="" val="10004"/>
                  </a:ext>
                </a:extLst>
              </a:tr>
              <a:tr h="3615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7540" lvl="1">
                        <a:lnSpc>
                          <a:spcPct val="105000"/>
                        </a:lnSpc>
                        <a:spcAft>
                          <a:spcPts val="0"/>
                        </a:spcAft>
                      </a:pPr>
                      <a:r>
                        <a:rPr kumimoji="0" lang="en-GB" sz="1200" kern="1200" dirty="0">
                          <a:effectLst/>
                          <a:latin typeface="Arial"/>
                          <a:cs typeface="Arial"/>
                        </a:rPr>
                        <a:t>Monotherapy</a:t>
                      </a:r>
                      <a:endParaRPr kumimoji="0" lang="en-GB" sz="1200" b="1" kern="1200" dirty="0">
                        <a:solidFill>
                          <a:schemeClr val="lt1"/>
                        </a:solidFill>
                        <a:effectLst/>
                        <a:latin typeface="Arial"/>
                        <a:ea typeface="+mn-ea"/>
                        <a:cs typeface="Arial"/>
                      </a:endParaRPr>
                    </a:p>
                  </a:txBody>
                  <a:tcPr marT="48006" marB="48006"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3070 (41.7)</a:t>
                      </a:r>
                      <a:endParaRPr kumimoji="0" lang="en-GB" sz="1200" kern="1200" dirty="0">
                        <a:solidFill>
                          <a:schemeClr val="dk1"/>
                        </a:solidFill>
                        <a:effectLst/>
                        <a:latin typeface="Arial"/>
                        <a:ea typeface="+mn-ea"/>
                        <a:cs typeface="Arial"/>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3165 (42.8)</a:t>
                      </a:r>
                      <a:endParaRPr kumimoji="0" lang="en-GB" sz="1200" kern="1200" dirty="0">
                        <a:solidFill>
                          <a:schemeClr val="dk1"/>
                        </a:solidFill>
                        <a:effectLst/>
                        <a:latin typeface="Arial"/>
                        <a:ea typeface="+mn-ea"/>
                        <a:cs typeface="Arial"/>
                      </a:endParaRPr>
                    </a:p>
                  </a:txBody>
                  <a:tcPr marL="68580" marR="68580" marT="0" marB="0" anchor="ctr"/>
                </a:tc>
                <a:extLst>
                  <a:ext uri="{0D108BD9-81ED-4DB2-BD59-A6C34878D82A}">
                    <a16:rowId xmlns:a16="http://schemas.microsoft.com/office/drawing/2014/main" xmlns="" val="10011"/>
                  </a:ext>
                </a:extLst>
              </a:tr>
              <a:tr h="3615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637540" lvl="1">
                        <a:lnSpc>
                          <a:spcPct val="105000"/>
                        </a:lnSpc>
                        <a:spcAft>
                          <a:spcPts val="0"/>
                        </a:spcAft>
                      </a:pPr>
                      <a:r>
                        <a:rPr kumimoji="0" lang="en-GB" sz="1200" kern="1200" dirty="0">
                          <a:effectLst/>
                          <a:latin typeface="Arial"/>
                          <a:cs typeface="Arial"/>
                        </a:rPr>
                        <a:t>Dual therapy</a:t>
                      </a:r>
                      <a:endParaRPr kumimoji="0" lang="en-GB" sz="1200" b="1" kern="1200" dirty="0">
                        <a:solidFill>
                          <a:schemeClr val="lt1"/>
                        </a:solidFill>
                        <a:effectLst/>
                        <a:latin typeface="Arial"/>
                        <a:ea typeface="+mn-ea"/>
                        <a:cs typeface="Arial"/>
                      </a:endParaRPr>
                    </a:p>
                  </a:txBody>
                  <a:tcPr marT="48006" marB="48006"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2469 (33.6)</a:t>
                      </a:r>
                      <a:endParaRPr kumimoji="0" lang="en-GB" sz="1200" kern="1200" dirty="0">
                        <a:solidFill>
                          <a:schemeClr val="dk1"/>
                        </a:solidFill>
                        <a:effectLst/>
                        <a:latin typeface="Arial"/>
                        <a:ea typeface="+mn-ea"/>
                        <a:cs typeface="Arial"/>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2452 (33.2)</a:t>
                      </a:r>
                      <a:endParaRPr kumimoji="0" lang="en-GB" sz="1200" kern="1200" dirty="0">
                        <a:solidFill>
                          <a:schemeClr val="dk1"/>
                        </a:solidFill>
                        <a:effectLst/>
                        <a:latin typeface="Arial"/>
                        <a:ea typeface="+mn-ea"/>
                        <a:cs typeface="Arial"/>
                      </a:endParaRPr>
                    </a:p>
                  </a:txBody>
                  <a:tcPr marL="68580" marR="68580" marT="0" marB="0" anchor="ctr"/>
                </a:tc>
                <a:extLst>
                  <a:ext uri="{0D108BD9-81ED-4DB2-BD59-A6C34878D82A}">
                    <a16:rowId xmlns:a16="http://schemas.microsoft.com/office/drawing/2014/main" xmlns="" val="10012"/>
                  </a:ext>
                </a:extLst>
              </a:tr>
              <a:tr h="361540">
                <a:tc>
                  <a:txBody>
                    <a:bodyPr/>
                    <a:lstStyle/>
                    <a:p>
                      <a:pPr marL="637540" lvl="1">
                        <a:lnSpc>
                          <a:spcPct val="105000"/>
                        </a:lnSpc>
                        <a:spcAft>
                          <a:spcPts val="0"/>
                        </a:spcAft>
                      </a:pPr>
                      <a:r>
                        <a:rPr kumimoji="0" lang="en-GB" sz="1200" kern="1200" dirty="0">
                          <a:effectLst/>
                          <a:latin typeface="Arial"/>
                          <a:cs typeface="Arial"/>
                        </a:rPr>
                        <a:t>≥ 3 oral agents</a:t>
                      </a:r>
                      <a:endParaRPr kumimoji="0" lang="en-GB" sz="1200" b="0" kern="1200" dirty="0">
                        <a:solidFill>
                          <a:schemeClr val="tx1"/>
                        </a:solidFill>
                        <a:effectLst/>
                        <a:latin typeface="Arial"/>
                        <a:ea typeface="+mn-ea"/>
                        <a:cs typeface="Arial"/>
                      </a:endParaRPr>
                    </a:p>
                  </a:txBody>
                  <a:tcPr marT="48006" marB="48006" anchor="ctr"/>
                </a:tc>
                <a:tc>
                  <a:txBody>
                    <a:bodyPr/>
                    <a:lstStyle/>
                    <a:p>
                      <a:pPr algn="ctr">
                        <a:lnSpc>
                          <a:spcPct val="100000"/>
                        </a:lnSpc>
                        <a:spcAft>
                          <a:spcPts val="0"/>
                        </a:spcAft>
                      </a:pPr>
                      <a:r>
                        <a:rPr kumimoji="0" lang="en-GB" sz="1200" kern="1200" dirty="0">
                          <a:effectLst/>
                          <a:latin typeface="Arial"/>
                          <a:cs typeface="Arial"/>
                        </a:rPr>
                        <a:t>674 (9.2)</a:t>
                      </a:r>
                      <a:endParaRPr kumimoji="0" lang="en-GB" sz="1200" kern="1200" dirty="0">
                        <a:solidFill>
                          <a:schemeClr val="dk1"/>
                        </a:solidFill>
                        <a:effectLst/>
                        <a:latin typeface="Arial"/>
                        <a:ea typeface="+mn-ea"/>
                        <a:cs typeface="Arial"/>
                      </a:endParaRPr>
                    </a:p>
                  </a:txBody>
                  <a:tcPr marL="68580" marR="68580" marT="0" marB="0" anchor="ctr"/>
                </a:tc>
                <a:tc>
                  <a:txBody>
                    <a:bodyPr/>
                    <a:lstStyle/>
                    <a:p>
                      <a:pPr algn="ctr">
                        <a:lnSpc>
                          <a:spcPct val="100000"/>
                        </a:lnSpc>
                        <a:spcAft>
                          <a:spcPts val="0"/>
                        </a:spcAft>
                      </a:pPr>
                      <a:r>
                        <a:rPr kumimoji="0" lang="en-GB" sz="1200" kern="1200" dirty="0">
                          <a:effectLst/>
                          <a:latin typeface="Arial"/>
                          <a:cs typeface="Arial"/>
                        </a:rPr>
                        <a:t>661 (8.9)</a:t>
                      </a:r>
                      <a:endParaRPr kumimoji="0" lang="en-GB" sz="1200" kern="1200" dirty="0">
                        <a:solidFill>
                          <a:schemeClr val="dk1"/>
                        </a:solidFill>
                        <a:effectLst/>
                        <a:latin typeface="Arial"/>
                        <a:ea typeface="+mn-ea"/>
                        <a:cs typeface="Arial"/>
                      </a:endParaRPr>
                    </a:p>
                  </a:txBody>
                  <a:tcPr marL="68580" marR="68580" marT="0" marB="0" anchor="ctr"/>
                </a:tc>
                <a:extLst>
                  <a:ext uri="{0D108BD9-81ED-4DB2-BD59-A6C34878D82A}">
                    <a16:rowId xmlns:a16="http://schemas.microsoft.com/office/drawing/2014/main" xmlns="" val="10013"/>
                  </a:ext>
                </a:extLst>
              </a:tr>
              <a:tr h="361540">
                <a:tc>
                  <a:txBody>
                    <a:bodyPr/>
                    <a:lstStyle/>
                    <a:p>
                      <a:pPr marL="180340" lvl="0">
                        <a:lnSpc>
                          <a:spcPct val="105000"/>
                        </a:lnSpc>
                        <a:spcAft>
                          <a:spcPts val="0"/>
                        </a:spcAft>
                      </a:pPr>
                      <a:r>
                        <a:rPr kumimoji="0" lang="en-GB" sz="1200" b="0" kern="1200" dirty="0">
                          <a:solidFill>
                            <a:schemeClr val="tx1"/>
                          </a:solidFill>
                          <a:effectLst/>
                          <a:latin typeface="Arial"/>
                          <a:ea typeface="+mn-ea"/>
                          <a:cs typeface="Arial"/>
                        </a:rPr>
                        <a:t>Insulin +/-</a:t>
                      </a:r>
                      <a:r>
                        <a:rPr kumimoji="0" lang="en-GB" sz="1200" b="0" kern="1200" baseline="0" dirty="0">
                          <a:solidFill>
                            <a:schemeClr val="tx1"/>
                          </a:solidFill>
                          <a:effectLst/>
                          <a:latin typeface="Arial"/>
                          <a:ea typeface="+mn-ea"/>
                          <a:cs typeface="Arial"/>
                        </a:rPr>
                        <a:t> oral agents</a:t>
                      </a:r>
                      <a:endParaRPr kumimoji="0" lang="en-GB" sz="1200" b="0" kern="1200" dirty="0">
                        <a:solidFill>
                          <a:schemeClr val="tx1"/>
                        </a:solidFill>
                        <a:effectLst/>
                        <a:latin typeface="Arial"/>
                        <a:ea typeface="+mn-ea"/>
                        <a:cs typeface="Arial"/>
                      </a:endParaRPr>
                    </a:p>
                  </a:txBody>
                  <a:tcPr marT="48006" marB="48006" anchor="ctr"/>
                </a:tc>
                <a:tc>
                  <a:txBody>
                    <a:bodyPr/>
                    <a:lstStyle/>
                    <a:p>
                      <a:pPr algn="ctr">
                        <a:lnSpc>
                          <a:spcPct val="100000"/>
                        </a:lnSpc>
                        <a:spcAft>
                          <a:spcPts val="0"/>
                        </a:spcAft>
                      </a:pPr>
                      <a:r>
                        <a:rPr kumimoji="0" lang="en-GB" sz="1200" kern="1200" dirty="0">
                          <a:solidFill>
                            <a:schemeClr val="dk1"/>
                          </a:solidFill>
                          <a:effectLst/>
                          <a:latin typeface="Arial"/>
                          <a:ea typeface="+mn-ea"/>
                          <a:cs typeface="Arial"/>
                        </a:rPr>
                        <a:t>3397 (46.2)</a:t>
                      </a:r>
                    </a:p>
                  </a:txBody>
                  <a:tcPr marL="68580" marR="68580" marT="0" marB="0" anchor="ctr"/>
                </a:tc>
                <a:tc>
                  <a:txBody>
                    <a:bodyPr/>
                    <a:lstStyle/>
                    <a:p>
                      <a:pPr algn="ctr">
                        <a:lnSpc>
                          <a:spcPct val="100000"/>
                        </a:lnSpc>
                        <a:spcAft>
                          <a:spcPts val="0"/>
                        </a:spcAft>
                      </a:pPr>
                      <a:r>
                        <a:rPr kumimoji="0" lang="en-GB" sz="1200" kern="1200" dirty="0">
                          <a:solidFill>
                            <a:schemeClr val="dk1"/>
                          </a:solidFill>
                          <a:effectLst/>
                          <a:latin typeface="Arial"/>
                          <a:ea typeface="+mn-ea"/>
                          <a:cs typeface="Arial"/>
                        </a:rPr>
                        <a:t>3439 (46.5)</a:t>
                      </a:r>
                    </a:p>
                  </a:txBody>
                  <a:tcPr marL="68580" marR="68580" marT="0" marB="0" anchor="ctr"/>
                </a:tc>
                <a:extLst>
                  <a:ext uri="{0D108BD9-81ED-4DB2-BD59-A6C34878D82A}">
                    <a16:rowId xmlns:a16="http://schemas.microsoft.com/office/drawing/2014/main" xmlns="" val="10008"/>
                  </a:ext>
                </a:extLst>
              </a:tr>
            </a:tbl>
          </a:graphicData>
        </a:graphic>
      </p:graphicFrame>
      <p:sp>
        <p:nvSpPr>
          <p:cNvPr id="3" name="Rectangle 2"/>
          <p:cNvSpPr/>
          <p:nvPr/>
        </p:nvSpPr>
        <p:spPr>
          <a:xfrm>
            <a:off x="420463" y="1661366"/>
            <a:ext cx="8306292" cy="3535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7" name="Rectangle 6"/>
          <p:cNvSpPr/>
          <p:nvPr/>
        </p:nvSpPr>
        <p:spPr>
          <a:xfrm>
            <a:off x="420463" y="2014871"/>
            <a:ext cx="8306292" cy="3535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8720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20460" y="4321397"/>
            <a:ext cx="8723539" cy="577081"/>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
            </a:r>
            <a:br>
              <a:rPr lang="da-DK" sz="1100" i="1" dirty="0">
                <a:solidFill>
                  <a:schemeClr val="accent1"/>
                </a:solidFill>
                <a:latin typeface="Arial"/>
                <a:cs typeface="Arial"/>
              </a:rPr>
            </a:br>
            <a:r>
              <a:rPr lang="en-US" sz="1100" i="1" dirty="0">
                <a:solidFill>
                  <a:schemeClr val="accent1"/>
                </a:solidFill>
                <a:latin typeface="Arial"/>
                <a:cs typeface="Arial"/>
              </a:rPr>
              <a:t>Includes medications taken alone or in combination. Percentages presented are for available data.             </a:t>
            </a:r>
            <a:br>
              <a:rPr lang="en-US" sz="1100" i="1" dirty="0">
                <a:solidFill>
                  <a:schemeClr val="accent1"/>
                </a:solidFill>
                <a:latin typeface="Arial"/>
                <a:cs typeface="Arial"/>
              </a:rPr>
            </a:br>
            <a:r>
              <a:rPr lang="en-US" sz="1100" i="1" dirty="0">
                <a:solidFill>
                  <a:schemeClr val="accent1"/>
                </a:solidFill>
                <a:latin typeface="Arial"/>
                <a:cs typeface="Arial"/>
              </a:rPr>
              <a:t>* Information regarding SGLT-2 inhibitor usage was added to the eCRF on 9th May, 2013. </a:t>
            </a:r>
            <a:r>
              <a:rPr lang="en-GB" sz="1100" i="1" dirty="0">
                <a:solidFill>
                  <a:schemeClr val="accent1"/>
                </a:solidFill>
                <a:latin typeface="Arial"/>
                <a:cs typeface="Arial"/>
              </a:rPr>
              <a:t>Percentages presented are for ITT population.</a:t>
            </a:r>
            <a:endParaRPr lang="en-US" sz="1100" i="1" dirty="0">
              <a:solidFill>
                <a:schemeClr val="accent1"/>
              </a:solidFill>
              <a:latin typeface="Arial"/>
              <a:cs typeface="Arial"/>
            </a:endParaRPr>
          </a:p>
        </p:txBody>
      </p:sp>
      <p:sp>
        <p:nvSpPr>
          <p:cNvPr id="2" name="Title 1"/>
          <p:cNvSpPr>
            <a:spLocks noGrp="1"/>
          </p:cNvSpPr>
          <p:nvPr>
            <p:ph type="title"/>
          </p:nvPr>
        </p:nvSpPr>
        <p:spPr>
          <a:xfrm>
            <a:off x="176834" y="106961"/>
            <a:ext cx="7886700" cy="537317"/>
          </a:xfrm>
        </p:spPr>
        <p:txBody>
          <a:bodyPr/>
          <a:lstStyle/>
          <a:p>
            <a:r>
              <a:rPr lang="en-GB" dirty="0"/>
              <a:t>Baseline Antihyperglycaemic Medication Usage</a:t>
            </a:r>
          </a:p>
        </p:txBody>
      </p:sp>
      <p:grpSp>
        <p:nvGrpSpPr>
          <p:cNvPr id="3" name="Group 2"/>
          <p:cNvGrpSpPr/>
          <p:nvPr/>
        </p:nvGrpSpPr>
        <p:grpSpPr>
          <a:xfrm>
            <a:off x="0" y="476729"/>
            <a:ext cx="9066628" cy="4545437"/>
            <a:chOff x="0" y="669642"/>
            <a:chExt cx="9144000" cy="4060889"/>
          </a:xfrm>
        </p:grpSpPr>
        <p:graphicFrame>
          <p:nvGraphicFramePr>
            <p:cNvPr id="5" name="Chart 4"/>
            <p:cNvGraphicFramePr>
              <a:graphicFrameLocks/>
            </p:cNvGraphicFramePr>
            <p:nvPr>
              <p:extLst>
                <p:ext uri="{D42A27DB-BD31-4B8C-83A1-F6EECF244321}">
                  <p14:modId xmlns:p14="http://schemas.microsoft.com/office/powerpoint/2010/main" val="2973300796"/>
                </p:ext>
              </p:extLst>
            </p:nvPr>
          </p:nvGraphicFramePr>
          <p:xfrm>
            <a:off x="0" y="669642"/>
            <a:ext cx="9144000" cy="40608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75816" y="958060"/>
              <a:ext cx="470162" cy="216440"/>
            </a:xfrm>
            <a:prstGeom prst="rect">
              <a:avLst/>
            </a:prstGeom>
            <a:solidFill>
              <a:schemeClr val="bg1"/>
            </a:solidFill>
          </p:spPr>
          <p:txBody>
            <a:bodyPr wrap="square" lIns="68580" tIns="34290" rIns="68580" bIns="34290" rtlCol="0">
              <a:spAutoFit/>
            </a:bodyPr>
            <a:lstStyle/>
            <a:p>
              <a:r>
                <a:rPr lang="en-GB" sz="1050" b="1" dirty="0">
                  <a:solidFill>
                    <a:srgbClr val="8A0054"/>
                  </a:solidFill>
                  <a:latin typeface="Arial"/>
                  <a:cs typeface="Arial"/>
                </a:rPr>
                <a:t>5618</a:t>
              </a:r>
            </a:p>
          </p:txBody>
        </p:sp>
        <p:sp>
          <p:nvSpPr>
            <p:cNvPr id="8" name="TextBox 7"/>
            <p:cNvSpPr txBox="1"/>
            <p:nvPr/>
          </p:nvSpPr>
          <p:spPr>
            <a:xfrm>
              <a:off x="1396741" y="958060"/>
              <a:ext cx="448951" cy="209458"/>
            </a:xfrm>
            <a:prstGeom prst="rect">
              <a:avLst/>
            </a:prstGeom>
            <a:solidFill>
              <a:schemeClr val="bg1"/>
            </a:solidFill>
          </p:spPr>
          <p:txBody>
            <a:bodyPr wrap="square" lIns="68580" tIns="34290" rIns="68580" bIns="34290" rtlCol="0">
              <a:spAutoFit/>
            </a:bodyPr>
            <a:lstStyle/>
            <a:p>
              <a:r>
                <a:rPr lang="en-GB" sz="1050" b="1" dirty="0">
                  <a:solidFill>
                    <a:schemeClr val="accent5"/>
                  </a:solidFill>
                  <a:latin typeface="Arial"/>
                  <a:cs typeface="Arial"/>
                </a:rPr>
                <a:t>5677</a:t>
              </a:r>
            </a:p>
          </p:txBody>
        </p:sp>
        <p:sp>
          <p:nvSpPr>
            <p:cNvPr id="9" name="TextBox 8"/>
            <p:cNvSpPr txBox="1"/>
            <p:nvPr/>
          </p:nvSpPr>
          <p:spPr>
            <a:xfrm>
              <a:off x="2379765" y="2204177"/>
              <a:ext cx="470162" cy="216440"/>
            </a:xfrm>
            <a:prstGeom prst="rect">
              <a:avLst/>
            </a:prstGeom>
            <a:solidFill>
              <a:srgbClr val="FFFFFF"/>
            </a:solidFill>
          </p:spPr>
          <p:txBody>
            <a:bodyPr wrap="square" lIns="68580" tIns="34290" rIns="68580" bIns="34290" rtlCol="0">
              <a:spAutoFit/>
            </a:bodyPr>
            <a:lstStyle/>
            <a:p>
              <a:r>
                <a:rPr lang="en-GB" sz="1050" b="1" dirty="0">
                  <a:solidFill>
                    <a:srgbClr val="8A0054"/>
                  </a:solidFill>
                  <a:latin typeface="Arial"/>
                  <a:cs typeface="Arial"/>
                </a:rPr>
                <a:t>2697</a:t>
              </a:r>
            </a:p>
          </p:txBody>
        </p:sp>
        <p:sp>
          <p:nvSpPr>
            <p:cNvPr id="10" name="TextBox 9"/>
            <p:cNvSpPr txBox="1"/>
            <p:nvPr/>
          </p:nvSpPr>
          <p:spPr>
            <a:xfrm>
              <a:off x="2781715" y="2204177"/>
              <a:ext cx="448951" cy="209458"/>
            </a:xfrm>
            <a:prstGeom prst="rect">
              <a:avLst/>
            </a:prstGeom>
            <a:solidFill>
              <a:srgbClr val="FFFFFF"/>
            </a:solidFill>
          </p:spPr>
          <p:txBody>
            <a:bodyPr wrap="square" lIns="68580" tIns="34290" rIns="68580" bIns="34290" rtlCol="0">
              <a:spAutoFit/>
            </a:bodyPr>
            <a:lstStyle/>
            <a:p>
              <a:r>
                <a:rPr lang="en-GB" sz="1050" b="1" dirty="0">
                  <a:solidFill>
                    <a:schemeClr val="accent5"/>
                  </a:solidFill>
                  <a:latin typeface="Arial"/>
                  <a:cs typeface="Arial"/>
                </a:rPr>
                <a:t>2704</a:t>
              </a:r>
            </a:p>
          </p:txBody>
        </p:sp>
        <p:sp>
          <p:nvSpPr>
            <p:cNvPr id="11" name="TextBox 10"/>
            <p:cNvSpPr txBox="1"/>
            <p:nvPr/>
          </p:nvSpPr>
          <p:spPr>
            <a:xfrm>
              <a:off x="3804358" y="3289997"/>
              <a:ext cx="470162" cy="216440"/>
            </a:xfrm>
            <a:prstGeom prst="rect">
              <a:avLst/>
            </a:prstGeom>
            <a:solidFill>
              <a:schemeClr val="bg1"/>
            </a:solidFill>
          </p:spPr>
          <p:txBody>
            <a:bodyPr wrap="square" lIns="68580" tIns="34290" rIns="68580" bIns="34290" rtlCol="0">
              <a:spAutoFit/>
            </a:bodyPr>
            <a:lstStyle/>
            <a:p>
              <a:r>
                <a:rPr lang="en-GB" sz="1050" b="1" dirty="0">
                  <a:solidFill>
                    <a:srgbClr val="8A0054"/>
                  </a:solidFill>
                  <a:latin typeface="Arial"/>
                  <a:cs typeface="Arial"/>
                </a:rPr>
                <a:t>292</a:t>
              </a:r>
            </a:p>
          </p:txBody>
        </p:sp>
        <p:sp>
          <p:nvSpPr>
            <p:cNvPr id="12" name="TextBox 11"/>
            <p:cNvSpPr txBox="1"/>
            <p:nvPr/>
          </p:nvSpPr>
          <p:spPr>
            <a:xfrm>
              <a:off x="4167979" y="3302178"/>
              <a:ext cx="448951" cy="216440"/>
            </a:xfrm>
            <a:prstGeom prst="rect">
              <a:avLst/>
            </a:prstGeom>
            <a:solidFill>
              <a:schemeClr val="bg1"/>
            </a:solidFill>
          </p:spPr>
          <p:txBody>
            <a:bodyPr wrap="square" lIns="68580" tIns="34290" rIns="68580" bIns="34290" rtlCol="0">
              <a:spAutoFit/>
            </a:bodyPr>
            <a:lstStyle/>
            <a:p>
              <a:pPr algn="ctr"/>
              <a:r>
                <a:rPr lang="en-GB" sz="1050" b="1" dirty="0">
                  <a:solidFill>
                    <a:schemeClr val="accent5"/>
                  </a:solidFill>
                  <a:latin typeface="Arial"/>
                  <a:cs typeface="Arial"/>
                </a:rPr>
                <a:t>287</a:t>
              </a:r>
            </a:p>
          </p:txBody>
        </p:sp>
        <p:sp>
          <p:nvSpPr>
            <p:cNvPr id="13" name="TextBox 12"/>
            <p:cNvSpPr txBox="1"/>
            <p:nvPr/>
          </p:nvSpPr>
          <p:spPr>
            <a:xfrm>
              <a:off x="5164035" y="2935049"/>
              <a:ext cx="470162" cy="216440"/>
            </a:xfrm>
            <a:prstGeom prst="rect">
              <a:avLst/>
            </a:prstGeom>
            <a:solidFill>
              <a:srgbClr val="FFFFFF"/>
            </a:solidFill>
          </p:spPr>
          <p:txBody>
            <a:bodyPr wrap="square" lIns="68580" tIns="34290" rIns="68580" bIns="34290" rtlCol="0">
              <a:spAutoFit/>
            </a:bodyPr>
            <a:lstStyle/>
            <a:p>
              <a:pPr algn="ctr"/>
              <a:r>
                <a:rPr lang="en-GB" sz="1050" b="1" dirty="0">
                  <a:solidFill>
                    <a:srgbClr val="8A0054"/>
                  </a:solidFill>
                  <a:latin typeface="Arial"/>
                  <a:cs typeface="Arial"/>
                </a:rPr>
                <a:t>1118</a:t>
              </a:r>
            </a:p>
          </p:txBody>
        </p:sp>
        <p:sp>
          <p:nvSpPr>
            <p:cNvPr id="14" name="TextBox 13"/>
            <p:cNvSpPr txBox="1"/>
            <p:nvPr/>
          </p:nvSpPr>
          <p:spPr>
            <a:xfrm>
              <a:off x="5563857" y="2942032"/>
              <a:ext cx="448951" cy="209458"/>
            </a:xfrm>
            <a:prstGeom prst="rect">
              <a:avLst/>
            </a:prstGeom>
            <a:solidFill>
              <a:srgbClr val="FFFFFF"/>
            </a:solidFill>
          </p:spPr>
          <p:txBody>
            <a:bodyPr wrap="square" lIns="68580" tIns="34290" rIns="68580" bIns="34290" rtlCol="0">
              <a:spAutoFit/>
            </a:bodyPr>
            <a:lstStyle/>
            <a:p>
              <a:r>
                <a:rPr lang="en-GB" sz="1050" b="1" dirty="0">
                  <a:solidFill>
                    <a:schemeClr val="accent5"/>
                  </a:solidFill>
                  <a:latin typeface="Arial"/>
                  <a:cs typeface="Arial"/>
                </a:rPr>
                <a:t>1085</a:t>
              </a:r>
            </a:p>
          </p:txBody>
        </p:sp>
        <p:sp>
          <p:nvSpPr>
            <p:cNvPr id="15" name="TextBox 14"/>
            <p:cNvSpPr txBox="1"/>
            <p:nvPr/>
          </p:nvSpPr>
          <p:spPr>
            <a:xfrm>
              <a:off x="6590610" y="3398217"/>
              <a:ext cx="358097" cy="216440"/>
            </a:xfrm>
            <a:prstGeom prst="rect">
              <a:avLst/>
            </a:prstGeom>
            <a:noFill/>
          </p:spPr>
          <p:txBody>
            <a:bodyPr wrap="square" lIns="68580" tIns="34290" rIns="68580" bIns="34290" rtlCol="0">
              <a:spAutoFit/>
            </a:bodyPr>
            <a:lstStyle/>
            <a:p>
              <a:pPr algn="ctr"/>
              <a:r>
                <a:rPr lang="en-GB" sz="1050" b="1" dirty="0">
                  <a:solidFill>
                    <a:srgbClr val="8A0054"/>
                  </a:solidFill>
                  <a:latin typeface="Arial"/>
                  <a:cs typeface="Arial"/>
                </a:rPr>
                <a:t>49</a:t>
              </a:r>
            </a:p>
          </p:txBody>
        </p:sp>
        <p:sp>
          <p:nvSpPr>
            <p:cNvPr id="16" name="TextBox 15"/>
            <p:cNvSpPr txBox="1"/>
            <p:nvPr/>
          </p:nvSpPr>
          <p:spPr>
            <a:xfrm>
              <a:off x="7012753" y="3407169"/>
              <a:ext cx="337607" cy="216440"/>
            </a:xfrm>
            <a:prstGeom prst="rect">
              <a:avLst/>
            </a:prstGeom>
            <a:noFill/>
          </p:spPr>
          <p:txBody>
            <a:bodyPr wrap="square" lIns="68580" tIns="34290" rIns="68580" bIns="34290" rtlCol="0">
              <a:spAutoFit/>
            </a:bodyPr>
            <a:lstStyle/>
            <a:p>
              <a:r>
                <a:rPr lang="en-GB" sz="1050" b="1" dirty="0">
                  <a:solidFill>
                    <a:schemeClr val="accent5"/>
                  </a:solidFill>
                  <a:latin typeface="Arial"/>
                  <a:cs typeface="Arial"/>
                </a:rPr>
                <a:t>28</a:t>
              </a:r>
            </a:p>
          </p:txBody>
        </p:sp>
        <p:sp>
          <p:nvSpPr>
            <p:cNvPr id="17" name="TextBox 16"/>
            <p:cNvSpPr txBox="1"/>
            <p:nvPr/>
          </p:nvSpPr>
          <p:spPr>
            <a:xfrm>
              <a:off x="7957663" y="1981682"/>
              <a:ext cx="439825" cy="209458"/>
            </a:xfrm>
            <a:prstGeom prst="rect">
              <a:avLst/>
            </a:prstGeom>
            <a:solidFill>
              <a:srgbClr val="FFFFFF"/>
            </a:solidFill>
          </p:spPr>
          <p:txBody>
            <a:bodyPr wrap="square" lIns="68580" tIns="34290" rIns="68580" bIns="34290" rtlCol="0">
              <a:spAutoFit/>
            </a:bodyPr>
            <a:lstStyle/>
            <a:p>
              <a:r>
                <a:rPr lang="en-GB" sz="1050" b="1" dirty="0">
                  <a:solidFill>
                    <a:srgbClr val="8A0054"/>
                  </a:solidFill>
                  <a:latin typeface="Arial"/>
                  <a:cs typeface="Arial"/>
                </a:rPr>
                <a:t>3397</a:t>
              </a:r>
            </a:p>
          </p:txBody>
        </p:sp>
        <p:sp>
          <p:nvSpPr>
            <p:cNvPr id="18" name="TextBox 17"/>
            <p:cNvSpPr txBox="1"/>
            <p:nvPr/>
          </p:nvSpPr>
          <p:spPr>
            <a:xfrm>
              <a:off x="8349620" y="1974887"/>
              <a:ext cx="448951" cy="209458"/>
            </a:xfrm>
            <a:prstGeom prst="rect">
              <a:avLst/>
            </a:prstGeom>
            <a:solidFill>
              <a:srgbClr val="FFFFFF"/>
            </a:solidFill>
          </p:spPr>
          <p:txBody>
            <a:bodyPr wrap="square" lIns="68580" tIns="34290" rIns="68580" bIns="34290" rtlCol="0">
              <a:spAutoFit/>
            </a:bodyPr>
            <a:lstStyle/>
            <a:p>
              <a:r>
                <a:rPr lang="en-GB" sz="1050" b="1" dirty="0">
                  <a:solidFill>
                    <a:schemeClr val="accent5"/>
                  </a:solidFill>
                  <a:latin typeface="Arial"/>
                  <a:cs typeface="Arial"/>
                </a:rPr>
                <a:t>3439</a:t>
              </a:r>
            </a:p>
          </p:txBody>
        </p:sp>
      </p:grpSp>
    </p:spTree>
    <p:extLst>
      <p:ext uri="{BB962C8B-B14F-4D97-AF65-F5344CB8AC3E}">
        <p14:creationId xmlns:p14="http://schemas.microsoft.com/office/powerpoint/2010/main" val="363465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353" y="3587380"/>
            <a:ext cx="3021594" cy="407804"/>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
            </a:r>
            <a:br>
              <a:rPr lang="da-DK" sz="1100" i="1" dirty="0">
                <a:solidFill>
                  <a:schemeClr val="accent1"/>
                </a:solidFill>
                <a:latin typeface="Arial"/>
                <a:cs typeface="Arial"/>
              </a:rPr>
            </a:br>
            <a:r>
              <a:rPr lang="en-GB" sz="1100" i="1" dirty="0">
                <a:solidFill>
                  <a:schemeClr val="accent1"/>
                </a:solidFill>
                <a:latin typeface="Arial"/>
                <a:cs typeface="Arial"/>
              </a:rPr>
              <a:t>Percentages presented are for available data. </a:t>
            </a:r>
          </a:p>
        </p:txBody>
      </p:sp>
      <p:sp>
        <p:nvSpPr>
          <p:cNvPr id="2" name="Title 1"/>
          <p:cNvSpPr>
            <a:spLocks noGrp="1"/>
          </p:cNvSpPr>
          <p:nvPr>
            <p:ph type="title"/>
          </p:nvPr>
        </p:nvSpPr>
        <p:spPr/>
        <p:txBody>
          <a:bodyPr/>
          <a:lstStyle/>
          <a:p>
            <a:r>
              <a:rPr lang="en-GB" dirty="0"/>
              <a:t>Baseline Characteristics – Cardiovascular Disease</a:t>
            </a:r>
          </a:p>
        </p:txBody>
      </p:sp>
      <p:graphicFrame>
        <p:nvGraphicFramePr>
          <p:cNvPr id="4" name="Content Placeholder 3"/>
          <p:cNvGraphicFramePr>
            <a:graphicFrameLocks/>
          </p:cNvGraphicFramePr>
          <p:nvPr>
            <p:extLst>
              <p:ext uri="{D42A27DB-BD31-4B8C-83A1-F6EECF244321}">
                <p14:modId xmlns:p14="http://schemas.microsoft.com/office/powerpoint/2010/main" val="1240872976"/>
              </p:ext>
            </p:extLst>
          </p:nvPr>
        </p:nvGraphicFramePr>
        <p:xfrm>
          <a:off x="426129" y="978286"/>
          <a:ext cx="8284934" cy="2711535"/>
        </p:xfrm>
        <a:graphic>
          <a:graphicData uri="http://schemas.openxmlformats.org/drawingml/2006/table">
            <a:tbl>
              <a:tblPr firstRow="1" bandRow="1">
                <a:tableStyleId>{7DF18680-E054-41AD-8BC1-D1AEF772440D}</a:tableStyleId>
              </a:tblPr>
              <a:tblGrid>
                <a:gridCol w="3866301">
                  <a:extLst>
                    <a:ext uri="{9D8B030D-6E8A-4147-A177-3AD203B41FA5}">
                      <a16:colId xmlns:a16="http://schemas.microsoft.com/office/drawing/2014/main" xmlns="" val="20000"/>
                    </a:ext>
                  </a:extLst>
                </a:gridCol>
                <a:gridCol w="2301372">
                  <a:extLst>
                    <a:ext uri="{9D8B030D-6E8A-4147-A177-3AD203B41FA5}">
                      <a16:colId xmlns:a16="http://schemas.microsoft.com/office/drawing/2014/main" xmlns="" val="20001"/>
                    </a:ext>
                  </a:extLst>
                </a:gridCol>
                <a:gridCol w="2117261">
                  <a:extLst>
                    <a:ext uri="{9D8B030D-6E8A-4147-A177-3AD203B41FA5}">
                      <a16:colId xmlns:a16="http://schemas.microsoft.com/office/drawing/2014/main" xmlns="" val="20002"/>
                    </a:ext>
                  </a:extLst>
                </a:gridCol>
              </a:tblGrid>
              <a:tr h="5829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rtl="0" eaLnBrk="1" latinLnBrk="0" hangingPunct="1">
                        <a:lnSpc>
                          <a:spcPct val="100000"/>
                        </a:lnSpc>
                        <a:spcAft>
                          <a:spcPts val="0"/>
                        </a:spcAft>
                      </a:pPr>
                      <a:r>
                        <a:rPr kumimoji="0" lang="en-GB" sz="1200" kern="1200" dirty="0">
                          <a:latin typeface="Arial"/>
                          <a:cs typeface="Arial"/>
                        </a:rPr>
                        <a:t/>
                      </a:r>
                      <a:br>
                        <a:rPr kumimoji="0" lang="en-GB" sz="1200" kern="1200" dirty="0">
                          <a:latin typeface="Arial"/>
                          <a:cs typeface="Arial"/>
                        </a:rPr>
                      </a:br>
                      <a:r>
                        <a:rPr kumimoji="0" lang="en-GB" sz="1200" kern="1200" dirty="0">
                          <a:latin typeface="Arial"/>
                          <a:cs typeface="Arial"/>
                        </a:rPr>
                        <a:t>Characteristic</a:t>
                      </a:r>
                      <a:endParaRPr kumimoji="0" lang="en-GB" sz="1200" kern="1200" dirty="0">
                        <a:solidFill>
                          <a:srgbClr val="FFFFFF"/>
                        </a:solidFill>
                        <a:latin typeface="Arial"/>
                        <a:ea typeface="+mn-ea"/>
                        <a:cs typeface="Arial"/>
                      </a:endParaRPr>
                    </a:p>
                  </a:txBody>
                  <a:tcPr marT="34290" marB="34290" anchor="b">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latinLnBrk="0" hangingPunct="1">
                        <a:lnSpc>
                          <a:spcPct val="100000"/>
                        </a:lnSpc>
                        <a:spcAft>
                          <a:spcPts val="0"/>
                        </a:spcAft>
                      </a:pPr>
                      <a:endParaRPr kumimoji="0" lang="en-GB" sz="1200" kern="1200" dirty="0">
                        <a:latin typeface="Arial"/>
                        <a:cs typeface="Arial"/>
                      </a:endParaRPr>
                    </a:p>
                    <a:p>
                      <a:pPr marL="0" algn="ctr" rtl="0" eaLnBrk="1" latinLnBrk="0" hangingPunct="1">
                        <a:lnSpc>
                          <a:spcPct val="100000"/>
                        </a:lnSpc>
                        <a:spcAft>
                          <a:spcPts val="0"/>
                        </a:spcAft>
                      </a:pPr>
                      <a:r>
                        <a:rPr kumimoji="0" lang="en-GB" sz="1200" kern="1200" dirty="0" err="1">
                          <a:latin typeface="Arial"/>
                          <a:cs typeface="Arial"/>
                        </a:rPr>
                        <a:t>Exenatide</a:t>
                      </a:r>
                      <a:endParaRPr kumimoji="0" lang="en-GB" sz="1200" kern="1200" dirty="0">
                        <a:latin typeface="Arial"/>
                        <a:cs typeface="Arial"/>
                      </a:endParaRPr>
                    </a:p>
                    <a:p>
                      <a:pPr marL="0" algn="ctr" rtl="0" eaLnBrk="1" latinLnBrk="0" hangingPunct="1">
                        <a:lnSpc>
                          <a:spcPct val="100000"/>
                        </a:lnSpc>
                        <a:spcAft>
                          <a:spcPts val="0"/>
                        </a:spcAft>
                      </a:pPr>
                      <a:r>
                        <a:rPr kumimoji="0" lang="en-GB" sz="1200" kern="1200" dirty="0">
                          <a:latin typeface="Arial"/>
                          <a:cs typeface="Arial"/>
                        </a:rPr>
                        <a:t>n=7356</a:t>
                      </a:r>
                      <a:endParaRPr kumimoji="0" lang="en-GB" sz="1200" b="0" kern="1200" dirty="0">
                        <a:solidFill>
                          <a:schemeClr val="dk1"/>
                        </a:solidFill>
                        <a:latin typeface="Arial"/>
                        <a:ea typeface="+mn-ea"/>
                        <a:cs typeface="Arial"/>
                      </a:endParaRPr>
                    </a:p>
                  </a:txBody>
                  <a:tcPr marT="34290" marB="34290" anchor="b">
                    <a:solidFill>
                      <a:srgbClr val="8A00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rtl="0" eaLnBrk="1" latinLnBrk="0" hangingPunct="1">
                        <a:lnSpc>
                          <a:spcPct val="100000"/>
                        </a:lnSpc>
                        <a:spcAft>
                          <a:spcPts val="0"/>
                        </a:spcAft>
                      </a:pPr>
                      <a:r>
                        <a:rPr kumimoji="0" lang="en-GB" sz="1200" kern="1200" dirty="0">
                          <a:latin typeface="Arial"/>
                          <a:cs typeface="Arial"/>
                        </a:rPr>
                        <a:t>Placebo</a:t>
                      </a:r>
                    </a:p>
                    <a:p>
                      <a:pPr marL="0" algn="ctr" rtl="0" eaLnBrk="1" latinLnBrk="0" hangingPunct="1">
                        <a:lnSpc>
                          <a:spcPct val="100000"/>
                        </a:lnSpc>
                        <a:spcAft>
                          <a:spcPts val="0"/>
                        </a:spcAft>
                      </a:pPr>
                      <a:r>
                        <a:rPr kumimoji="0" lang="en-GB" sz="1200" kern="1200" dirty="0">
                          <a:latin typeface="Arial"/>
                          <a:cs typeface="Arial"/>
                        </a:rPr>
                        <a:t>n=7396</a:t>
                      </a:r>
                      <a:endParaRPr kumimoji="0" lang="en-GB" sz="1200" b="0" kern="1200" dirty="0">
                        <a:solidFill>
                          <a:schemeClr val="dk1"/>
                        </a:solidFill>
                        <a:latin typeface="Arial"/>
                        <a:ea typeface="+mn-ea"/>
                        <a:cs typeface="Arial"/>
                      </a:endParaRPr>
                    </a:p>
                  </a:txBody>
                  <a:tcPr marT="34290" marB="34290" anchor="b">
                    <a:solidFill>
                      <a:srgbClr val="8A0054"/>
                    </a:solidFill>
                  </a:tcPr>
                </a:tc>
                <a:extLst>
                  <a:ext uri="{0D108BD9-81ED-4DB2-BD59-A6C34878D82A}">
                    <a16:rowId xmlns:a16="http://schemas.microsoft.com/office/drawing/2014/main" xmlns="" val="10000"/>
                  </a:ext>
                </a:extLst>
              </a:tr>
              <a:tr h="4188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rtl="0" eaLnBrk="1" latinLnBrk="0" hangingPunct="1">
                        <a:lnSpc>
                          <a:spcPct val="100000"/>
                        </a:lnSpc>
                        <a:spcAft>
                          <a:spcPts val="0"/>
                        </a:spcAft>
                      </a:pPr>
                      <a:r>
                        <a:rPr kumimoji="0" lang="en-GB" sz="1200" kern="1200" dirty="0">
                          <a:latin typeface="Arial"/>
                          <a:cs typeface="Arial"/>
                        </a:rPr>
                        <a:t>Prior cardiovascular</a:t>
                      </a:r>
                      <a:r>
                        <a:rPr kumimoji="0" lang="en-GB" sz="1200" kern="1200" baseline="0" dirty="0">
                          <a:latin typeface="Arial"/>
                          <a:cs typeface="Arial"/>
                        </a:rPr>
                        <a:t> </a:t>
                      </a:r>
                      <a:r>
                        <a:rPr kumimoji="0" lang="en-GB" sz="1200" kern="1200" dirty="0">
                          <a:latin typeface="Arial"/>
                          <a:cs typeface="Arial"/>
                        </a:rPr>
                        <a:t>event</a:t>
                      </a:r>
                      <a:r>
                        <a:rPr kumimoji="0" lang="en-GB" sz="1200" b="1" kern="1200" dirty="0">
                          <a:latin typeface="Arial"/>
                          <a:cs typeface="Arial"/>
                        </a:rPr>
                        <a:t>*</a:t>
                      </a:r>
                      <a:r>
                        <a:rPr kumimoji="0" lang="en-GB" sz="1200" kern="1200" dirty="0">
                          <a:latin typeface="Arial"/>
                          <a:cs typeface="Arial"/>
                        </a:rPr>
                        <a:t> at randomisation</a:t>
                      </a:r>
                      <a:endParaRPr kumimoji="0" lang="en-GB" sz="1200" kern="1200" dirty="0">
                        <a:solidFill>
                          <a:schemeClr val="dk1"/>
                        </a:solidFill>
                        <a:latin typeface="Arial"/>
                        <a:ea typeface="+mn-ea"/>
                        <a:cs typeface="Arial"/>
                      </a:endParaRPr>
                    </a:p>
                  </a:txBody>
                  <a:tcPr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5423</a:t>
                      </a:r>
                      <a:r>
                        <a:rPr kumimoji="0" lang="en-GB" sz="1200" kern="1200" baseline="0" dirty="0">
                          <a:effectLst/>
                          <a:latin typeface="Arial"/>
                          <a:cs typeface="Arial"/>
                        </a:rPr>
                        <a:t> </a:t>
                      </a:r>
                      <a:r>
                        <a:rPr kumimoji="0" lang="en-GB" sz="1200" kern="1200" dirty="0">
                          <a:effectLst/>
                          <a:latin typeface="Arial"/>
                          <a:cs typeface="Arial"/>
                        </a:rPr>
                        <a:t>(73.7%)</a:t>
                      </a:r>
                      <a:endParaRPr kumimoji="0" lang="en-GB" sz="1200" kern="1200" dirty="0">
                        <a:solidFill>
                          <a:schemeClr val="dk1"/>
                        </a:solidFill>
                        <a:effectLst/>
                        <a:latin typeface="Arial"/>
                        <a:ea typeface="+mn-ea"/>
                        <a:cs typeface="Arial"/>
                      </a:endParaRPr>
                    </a:p>
                  </a:txBody>
                  <a:tcPr marL="48527" marR="48527"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5401 (73.0%)</a:t>
                      </a:r>
                      <a:endParaRPr kumimoji="0" lang="en-GB" sz="1200" kern="1200" dirty="0">
                        <a:solidFill>
                          <a:schemeClr val="dk1"/>
                        </a:solidFill>
                        <a:effectLst/>
                        <a:latin typeface="Arial"/>
                        <a:ea typeface="+mn-ea"/>
                        <a:cs typeface="Arial"/>
                      </a:endParaRPr>
                    </a:p>
                  </a:txBody>
                  <a:tcPr marL="48527" marR="48527" marT="41148" marB="41148" anchor="ctr"/>
                </a:tc>
                <a:extLst>
                  <a:ext uri="{0D108BD9-81ED-4DB2-BD59-A6C34878D82A}">
                    <a16:rowId xmlns:a16="http://schemas.microsoft.com/office/drawing/2014/main" xmlns="" val="10001"/>
                  </a:ext>
                </a:extLst>
              </a:tr>
              <a:tr h="4188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57200" lvl="1" algn="l" rtl="0" eaLnBrk="1" latinLnBrk="0" hangingPunct="1">
                        <a:lnSpc>
                          <a:spcPct val="100000"/>
                        </a:lnSpc>
                        <a:spcAft>
                          <a:spcPts val="0"/>
                        </a:spcAft>
                      </a:pPr>
                      <a:r>
                        <a:rPr kumimoji="0" lang="en-GB" sz="1200" kern="1200" dirty="0">
                          <a:latin typeface="Arial"/>
                          <a:cs typeface="Arial"/>
                        </a:rPr>
                        <a:t>      Coronary</a:t>
                      </a:r>
                      <a:r>
                        <a:rPr kumimoji="0" lang="en-GB" sz="1200" kern="1200" baseline="0" dirty="0">
                          <a:latin typeface="Arial"/>
                          <a:cs typeface="Arial"/>
                        </a:rPr>
                        <a:t> artery disease</a:t>
                      </a:r>
                      <a:endParaRPr kumimoji="0" lang="en-GB" sz="1200" kern="1200" dirty="0">
                        <a:solidFill>
                          <a:schemeClr val="dk1"/>
                        </a:solidFill>
                        <a:latin typeface="Arial"/>
                        <a:ea typeface="+mn-ea"/>
                        <a:cs typeface="Arial"/>
                      </a:endParaRPr>
                    </a:p>
                  </a:txBody>
                  <a:tcPr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3898 (53.0%)</a:t>
                      </a:r>
                      <a:endParaRPr kumimoji="0" lang="en-GB" sz="1200" kern="1200" dirty="0">
                        <a:solidFill>
                          <a:schemeClr val="dk1"/>
                        </a:solidFill>
                        <a:effectLst/>
                        <a:latin typeface="Arial"/>
                        <a:ea typeface="+mn-ea"/>
                        <a:cs typeface="Arial"/>
                      </a:endParaRPr>
                    </a:p>
                  </a:txBody>
                  <a:tcPr marL="48527" marR="48527"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3896 (52.7%)</a:t>
                      </a:r>
                      <a:endParaRPr kumimoji="0" lang="en-GB" sz="1200" kern="1200" dirty="0">
                        <a:solidFill>
                          <a:schemeClr val="dk1"/>
                        </a:solidFill>
                        <a:effectLst/>
                        <a:latin typeface="Arial"/>
                        <a:ea typeface="+mn-ea"/>
                        <a:cs typeface="Arial"/>
                      </a:endParaRPr>
                    </a:p>
                  </a:txBody>
                  <a:tcPr marL="48527" marR="48527" marT="41148" marB="41148" anchor="ctr"/>
                </a:tc>
                <a:extLst>
                  <a:ext uri="{0D108BD9-81ED-4DB2-BD59-A6C34878D82A}">
                    <a16:rowId xmlns:a16="http://schemas.microsoft.com/office/drawing/2014/main" xmlns="" val="10002"/>
                  </a:ext>
                </a:extLst>
              </a:tr>
              <a:tr h="4188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57200" lvl="1" algn="l" rtl="0" eaLnBrk="1" latinLnBrk="0" hangingPunct="1">
                        <a:lnSpc>
                          <a:spcPct val="100000"/>
                        </a:lnSpc>
                        <a:spcAft>
                          <a:spcPts val="0"/>
                        </a:spcAft>
                      </a:pPr>
                      <a:r>
                        <a:rPr kumimoji="0" lang="en-GB" sz="1200" kern="1200" dirty="0">
                          <a:latin typeface="Arial"/>
                          <a:cs typeface="Arial"/>
                        </a:rPr>
                        <a:t>      Cerebrovascular</a:t>
                      </a:r>
                      <a:r>
                        <a:rPr kumimoji="0" lang="en-GB" sz="1200" kern="1200" baseline="0" dirty="0">
                          <a:latin typeface="Arial"/>
                          <a:cs typeface="Arial"/>
                        </a:rPr>
                        <a:t> disease</a:t>
                      </a:r>
                      <a:endParaRPr kumimoji="0" lang="en-GB" sz="1200" kern="1200" dirty="0">
                        <a:solidFill>
                          <a:schemeClr val="dk1"/>
                        </a:solidFill>
                        <a:latin typeface="Arial"/>
                        <a:ea typeface="+mn-ea"/>
                        <a:cs typeface="Arial"/>
                      </a:endParaRPr>
                    </a:p>
                  </a:txBody>
                  <a:tcPr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1233</a:t>
                      </a:r>
                      <a:r>
                        <a:rPr kumimoji="0" lang="en-GB" sz="1200" kern="1200" baseline="0" dirty="0">
                          <a:effectLst/>
                          <a:latin typeface="Arial"/>
                          <a:cs typeface="Arial"/>
                        </a:rPr>
                        <a:t> </a:t>
                      </a:r>
                      <a:r>
                        <a:rPr kumimoji="0" lang="en-GB" sz="1200" kern="1200" dirty="0">
                          <a:effectLst/>
                          <a:latin typeface="Arial"/>
                          <a:cs typeface="Arial"/>
                        </a:rPr>
                        <a:t>(16.8%)</a:t>
                      </a:r>
                      <a:endParaRPr kumimoji="0" lang="en-GB" sz="1200" kern="1200" dirty="0">
                        <a:solidFill>
                          <a:schemeClr val="dk1"/>
                        </a:solidFill>
                        <a:effectLst/>
                        <a:latin typeface="Arial"/>
                        <a:ea typeface="+mn-ea"/>
                        <a:cs typeface="Arial"/>
                      </a:endParaRPr>
                    </a:p>
                  </a:txBody>
                  <a:tcPr marL="48527" marR="48527"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1276 (17.3%)</a:t>
                      </a:r>
                      <a:endParaRPr kumimoji="0" lang="en-GB" sz="1200" kern="1200" dirty="0">
                        <a:solidFill>
                          <a:schemeClr val="dk1"/>
                        </a:solidFill>
                        <a:effectLst/>
                        <a:latin typeface="Arial"/>
                        <a:ea typeface="+mn-ea"/>
                        <a:cs typeface="Arial"/>
                      </a:endParaRPr>
                    </a:p>
                  </a:txBody>
                  <a:tcPr marL="48527" marR="48527" marT="41148" marB="41148" anchor="ctr"/>
                </a:tc>
                <a:extLst>
                  <a:ext uri="{0D108BD9-81ED-4DB2-BD59-A6C34878D82A}">
                    <a16:rowId xmlns:a16="http://schemas.microsoft.com/office/drawing/2014/main" xmlns="" val="10003"/>
                  </a:ext>
                </a:extLst>
              </a:tr>
              <a:tr h="4188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57200" lvl="1" algn="l" rtl="0" eaLnBrk="1" latinLnBrk="0" hangingPunct="1">
                        <a:lnSpc>
                          <a:spcPct val="100000"/>
                        </a:lnSpc>
                        <a:spcAft>
                          <a:spcPts val="0"/>
                        </a:spcAft>
                      </a:pPr>
                      <a:r>
                        <a:rPr kumimoji="0" lang="en-GB" sz="1200" kern="1200" dirty="0">
                          <a:latin typeface="Arial"/>
                          <a:cs typeface="Arial"/>
                        </a:rPr>
                        <a:t>      Peripheral</a:t>
                      </a:r>
                      <a:r>
                        <a:rPr kumimoji="0" lang="en-GB" sz="1200" kern="1200" baseline="0" dirty="0">
                          <a:latin typeface="Arial"/>
                          <a:cs typeface="Arial"/>
                        </a:rPr>
                        <a:t> arterial disease</a:t>
                      </a:r>
                      <a:endParaRPr kumimoji="0" lang="en-GB" sz="1200" kern="1200" dirty="0">
                        <a:solidFill>
                          <a:schemeClr val="dk1"/>
                        </a:solidFill>
                        <a:latin typeface="Arial"/>
                        <a:ea typeface="+mn-ea"/>
                        <a:cs typeface="Arial"/>
                      </a:endParaRPr>
                    </a:p>
                  </a:txBody>
                  <a:tcPr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1400 (19.0%)</a:t>
                      </a:r>
                      <a:endParaRPr kumimoji="0" lang="en-GB" sz="1200" kern="1200" dirty="0">
                        <a:solidFill>
                          <a:schemeClr val="dk1"/>
                        </a:solidFill>
                        <a:effectLst/>
                        <a:latin typeface="Arial"/>
                        <a:ea typeface="+mn-ea"/>
                        <a:cs typeface="Arial"/>
                      </a:endParaRPr>
                    </a:p>
                  </a:txBody>
                  <a:tcPr marL="48527" marR="48527"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0000"/>
                        </a:lnSpc>
                        <a:spcAft>
                          <a:spcPts val="0"/>
                        </a:spcAft>
                      </a:pPr>
                      <a:r>
                        <a:rPr kumimoji="0" lang="en-GB" sz="1200" kern="1200" dirty="0">
                          <a:effectLst/>
                          <a:latin typeface="Arial"/>
                          <a:cs typeface="Arial"/>
                        </a:rPr>
                        <a:t>1400 (18.9%)</a:t>
                      </a:r>
                      <a:endParaRPr kumimoji="0" lang="en-GB" sz="1200" kern="1200" dirty="0">
                        <a:solidFill>
                          <a:schemeClr val="dk1"/>
                        </a:solidFill>
                        <a:effectLst/>
                        <a:latin typeface="Arial"/>
                        <a:ea typeface="+mn-ea"/>
                        <a:cs typeface="Arial"/>
                      </a:endParaRPr>
                    </a:p>
                  </a:txBody>
                  <a:tcPr marL="48527" marR="48527" marT="41148" marB="41148" anchor="ctr"/>
                </a:tc>
                <a:extLst>
                  <a:ext uri="{0D108BD9-81ED-4DB2-BD59-A6C34878D82A}">
                    <a16:rowId xmlns:a16="http://schemas.microsoft.com/office/drawing/2014/main" xmlns="" val="10004"/>
                  </a:ext>
                </a:extLst>
              </a:tr>
              <a:tr h="4188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rtl="0" eaLnBrk="1" latinLnBrk="0" hangingPunct="1">
                        <a:lnSpc>
                          <a:spcPct val="100000"/>
                        </a:lnSpc>
                        <a:spcAft>
                          <a:spcPts val="0"/>
                        </a:spcAft>
                      </a:pPr>
                      <a:r>
                        <a:rPr kumimoji="0" lang="en-GB" sz="1200" kern="1200" dirty="0">
                          <a:latin typeface="Arial"/>
                          <a:cs typeface="Arial"/>
                        </a:rPr>
                        <a:t>History</a:t>
                      </a:r>
                      <a:r>
                        <a:rPr kumimoji="0" lang="en-GB" sz="1200" kern="1200" baseline="0" dirty="0">
                          <a:latin typeface="Arial"/>
                          <a:cs typeface="Arial"/>
                        </a:rPr>
                        <a:t> of congestive heart failure</a:t>
                      </a:r>
                      <a:endParaRPr kumimoji="0" lang="en-GB" sz="1200" kern="1200" dirty="0">
                        <a:solidFill>
                          <a:schemeClr val="dk1"/>
                        </a:solidFill>
                        <a:latin typeface="Arial"/>
                        <a:ea typeface="+mn-ea"/>
                        <a:cs typeface="Arial"/>
                      </a:endParaRPr>
                    </a:p>
                  </a:txBody>
                  <a:tcPr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rtl="0" eaLnBrk="1" latinLnBrk="0" hangingPunct="1">
                        <a:lnSpc>
                          <a:spcPct val="100000"/>
                        </a:lnSpc>
                        <a:spcAft>
                          <a:spcPts val="0"/>
                        </a:spcAft>
                      </a:pPr>
                      <a:r>
                        <a:rPr kumimoji="0" lang="en-GB" sz="1200" kern="1200" dirty="0">
                          <a:latin typeface="Arial"/>
                          <a:cs typeface="Arial"/>
                        </a:rPr>
                        <a:t>1161 (15.8%)</a:t>
                      </a:r>
                      <a:endParaRPr kumimoji="0" lang="en-GB" sz="1200" i="0" kern="1200" dirty="0">
                        <a:solidFill>
                          <a:schemeClr val="tx1"/>
                        </a:solidFill>
                        <a:latin typeface="Arial"/>
                        <a:ea typeface="+mn-ea"/>
                        <a:cs typeface="Arial"/>
                      </a:endParaRPr>
                    </a:p>
                  </a:txBody>
                  <a:tcPr marT="41148" marB="41148"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200" kern="1200" dirty="0">
                          <a:latin typeface="Arial"/>
                          <a:cs typeface="Arial"/>
                        </a:rPr>
                        <a:t>1228 (16.6%)</a:t>
                      </a:r>
                      <a:endParaRPr kumimoji="0" lang="en-GB" sz="1200" i="0" kern="1200" dirty="0">
                        <a:solidFill>
                          <a:srgbClr val="000000"/>
                        </a:solidFill>
                        <a:latin typeface="Arial"/>
                        <a:ea typeface="+mn-ea"/>
                        <a:cs typeface="Arial"/>
                      </a:endParaRPr>
                    </a:p>
                  </a:txBody>
                  <a:tcPr marT="41148" marB="41148"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530257" y="4012421"/>
            <a:ext cx="8448773" cy="1131079"/>
          </a:xfrm>
          <a:prstGeom prst="rect">
            <a:avLst/>
          </a:prstGeom>
          <a:noFill/>
        </p:spPr>
        <p:txBody>
          <a:bodyPr wrap="square" lIns="68580" tIns="34290" rIns="68580" bIns="34290" rtlCol="0">
            <a:spAutoFit/>
          </a:bodyPr>
          <a:lstStyle/>
          <a:p>
            <a:r>
              <a:rPr lang="en-GB" sz="1100" i="1" dirty="0">
                <a:solidFill>
                  <a:schemeClr val="accent1"/>
                </a:solidFill>
                <a:latin typeface="Arial" panose="020B0604020202020204" pitchFamily="34" charset="0"/>
                <a:cs typeface="Arial" panose="020B0604020202020204" pitchFamily="34" charset="0"/>
              </a:rPr>
              <a:t>* At least one of:</a:t>
            </a:r>
          </a:p>
          <a:p>
            <a:pPr marL="214313" indent="-214313">
              <a:buFont typeface="Arial" panose="020B0604020202020204" pitchFamily="34" charset="0"/>
              <a:buChar char="•"/>
            </a:pPr>
            <a:r>
              <a:rPr lang="en-GB" sz="1100" i="1" dirty="0">
                <a:solidFill>
                  <a:schemeClr val="accent1"/>
                </a:solidFill>
                <a:latin typeface="Arial" panose="020B0604020202020204" pitchFamily="34" charset="0"/>
                <a:cs typeface="Arial" panose="020B0604020202020204" pitchFamily="34" charset="0"/>
              </a:rPr>
              <a:t>History of MI, coronary revascularisation procedure, or at least one stenosis ≥50% in a major </a:t>
            </a:r>
            <a:r>
              <a:rPr lang="en-GB" sz="1100" i="1" dirty="0" err="1">
                <a:solidFill>
                  <a:schemeClr val="accent1"/>
                </a:solidFill>
                <a:latin typeface="Arial" panose="020B0604020202020204" pitchFamily="34" charset="0"/>
                <a:cs typeface="Arial" panose="020B0604020202020204" pitchFamily="34" charset="0"/>
              </a:rPr>
              <a:t>epicardial</a:t>
            </a:r>
            <a:r>
              <a:rPr lang="en-GB" sz="1100" i="1" dirty="0">
                <a:solidFill>
                  <a:schemeClr val="accent1"/>
                </a:solidFill>
                <a:latin typeface="Arial" panose="020B0604020202020204" pitchFamily="34" charset="0"/>
                <a:cs typeface="Arial" panose="020B0604020202020204" pitchFamily="34" charset="0"/>
              </a:rPr>
              <a:t> artery or branch vessel on coronary angiography</a:t>
            </a:r>
          </a:p>
          <a:p>
            <a:pPr marL="214313" indent="-214313">
              <a:buFont typeface="Arial" panose="020B0604020202020204" pitchFamily="34" charset="0"/>
              <a:buChar char="•"/>
            </a:pPr>
            <a:r>
              <a:rPr lang="en-GB" sz="1100" i="1" dirty="0">
                <a:solidFill>
                  <a:schemeClr val="accent1"/>
                </a:solidFill>
                <a:latin typeface="Arial" panose="020B0604020202020204" pitchFamily="34" charset="0"/>
                <a:cs typeface="Arial" panose="020B0604020202020204" pitchFamily="34" charset="0"/>
              </a:rPr>
              <a:t>History of ischaemic stroke or ≥50% carotid artery stenosis documented via imaging</a:t>
            </a:r>
          </a:p>
          <a:p>
            <a:pPr marL="214313" indent="-214313">
              <a:buFont typeface="Arial" panose="020B0604020202020204" pitchFamily="34" charset="0"/>
              <a:buChar char="•"/>
            </a:pPr>
            <a:r>
              <a:rPr lang="en-GB" sz="1100" i="1" dirty="0">
                <a:solidFill>
                  <a:schemeClr val="accent1"/>
                </a:solidFill>
                <a:latin typeface="Arial" panose="020B0604020202020204" pitchFamily="34" charset="0"/>
                <a:cs typeface="Arial" panose="020B0604020202020204" pitchFamily="34" charset="0"/>
              </a:rPr>
              <a:t>Atherosclerotic peripheral arterial disease: amputation, ABPI or TBPI &lt;0.9 or peripheral revascularisation procedure </a:t>
            </a:r>
          </a:p>
          <a:p>
            <a:pPr marL="557213" lvl="1" indent="-214313">
              <a:buFont typeface="Arial" charset="0"/>
              <a:buChar char="•"/>
            </a:pPr>
            <a:endParaRPr lang="en-GB" dirty="0"/>
          </a:p>
        </p:txBody>
      </p:sp>
    </p:spTree>
    <p:extLst>
      <p:ext uri="{BB962C8B-B14F-4D97-AF65-F5344CB8AC3E}">
        <p14:creationId xmlns:p14="http://schemas.microsoft.com/office/powerpoint/2010/main" val="93002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Baseline Cardiovascular Medication Usage</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183114467"/>
              </p:ext>
            </p:extLst>
          </p:nvPr>
        </p:nvGraphicFramePr>
        <p:xfrm>
          <a:off x="0" y="668215"/>
          <a:ext cx="9024425" cy="40827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79569" y="844982"/>
            <a:ext cx="510811" cy="238527"/>
          </a:xfrm>
          <a:prstGeom prst="rect">
            <a:avLst/>
          </a:prstGeom>
          <a:solidFill>
            <a:schemeClr val="bg1"/>
          </a:solidFill>
        </p:spPr>
        <p:txBody>
          <a:bodyPr wrap="square" lIns="68580" tIns="34290" rIns="68580" bIns="34290" rtlCol="0">
            <a:spAutoFit/>
          </a:bodyPr>
          <a:lstStyle/>
          <a:p>
            <a:pPr algn="ctr"/>
            <a:r>
              <a:rPr lang="en-GB" sz="1100" b="1" dirty="0" smtClean="0">
                <a:solidFill>
                  <a:srgbClr val="8A0054"/>
                </a:solidFill>
                <a:latin typeface="Arial"/>
                <a:cs typeface="Arial"/>
              </a:rPr>
              <a:t>5674</a:t>
            </a:r>
            <a:endParaRPr lang="en-GB" sz="1100" b="1" dirty="0">
              <a:solidFill>
                <a:srgbClr val="8A0054"/>
              </a:solidFill>
              <a:latin typeface="Arial"/>
              <a:cs typeface="Arial"/>
            </a:endParaRPr>
          </a:p>
        </p:txBody>
      </p:sp>
      <p:sp>
        <p:nvSpPr>
          <p:cNvPr id="8" name="TextBox 7"/>
          <p:cNvSpPr txBox="1"/>
          <p:nvPr/>
        </p:nvSpPr>
        <p:spPr>
          <a:xfrm>
            <a:off x="1848589" y="844982"/>
            <a:ext cx="487766" cy="238527"/>
          </a:xfrm>
          <a:prstGeom prst="rect">
            <a:avLst/>
          </a:prstGeom>
          <a:solidFill>
            <a:schemeClr val="bg1"/>
          </a:solidFill>
        </p:spPr>
        <p:txBody>
          <a:bodyPr wrap="square" lIns="68580" tIns="34290" rIns="68580" bIns="34290" rtlCol="0">
            <a:spAutoFit/>
          </a:bodyPr>
          <a:lstStyle/>
          <a:p>
            <a:pPr algn="ctr"/>
            <a:r>
              <a:rPr lang="en-GB" sz="1100" b="1" dirty="0" smtClean="0">
                <a:solidFill>
                  <a:schemeClr val="accent5"/>
                </a:solidFill>
                <a:latin typeface="Arial"/>
                <a:cs typeface="Arial"/>
              </a:rPr>
              <a:t>5724</a:t>
            </a:r>
            <a:endParaRPr lang="en-GB" sz="1100" b="1" dirty="0">
              <a:solidFill>
                <a:schemeClr val="accent5"/>
              </a:solidFill>
              <a:latin typeface="Arial"/>
              <a:cs typeface="Arial"/>
            </a:endParaRPr>
          </a:p>
        </p:txBody>
      </p:sp>
      <p:sp>
        <p:nvSpPr>
          <p:cNvPr id="9" name="TextBox 8"/>
          <p:cNvSpPr txBox="1"/>
          <p:nvPr/>
        </p:nvSpPr>
        <p:spPr>
          <a:xfrm>
            <a:off x="3324171" y="771681"/>
            <a:ext cx="510811" cy="238527"/>
          </a:xfrm>
          <a:prstGeom prst="rect">
            <a:avLst/>
          </a:prstGeom>
          <a:solidFill>
            <a:srgbClr val="FFFFFF"/>
          </a:solidFill>
        </p:spPr>
        <p:txBody>
          <a:bodyPr wrap="square" lIns="68580" tIns="34290" rIns="68580" bIns="34290" rtlCol="0">
            <a:spAutoFit/>
          </a:bodyPr>
          <a:lstStyle/>
          <a:p>
            <a:pPr algn="ctr"/>
            <a:r>
              <a:rPr lang="en-GB" sz="1100" b="1" dirty="0">
                <a:solidFill>
                  <a:srgbClr val="8A0054"/>
                </a:solidFill>
                <a:latin typeface="Arial"/>
                <a:cs typeface="Arial"/>
              </a:rPr>
              <a:t>5442</a:t>
            </a:r>
          </a:p>
        </p:txBody>
      </p:sp>
      <p:sp>
        <p:nvSpPr>
          <p:cNvPr id="10" name="TextBox 9"/>
          <p:cNvSpPr txBox="1"/>
          <p:nvPr/>
        </p:nvSpPr>
        <p:spPr>
          <a:xfrm>
            <a:off x="3891253" y="777240"/>
            <a:ext cx="487766" cy="238527"/>
          </a:xfrm>
          <a:prstGeom prst="rect">
            <a:avLst/>
          </a:prstGeom>
          <a:solidFill>
            <a:srgbClr val="FFFFFF"/>
          </a:solidFill>
        </p:spPr>
        <p:txBody>
          <a:bodyPr wrap="square" lIns="68580" tIns="34290" rIns="68580" bIns="34290" rtlCol="0">
            <a:spAutoFit/>
          </a:bodyPr>
          <a:lstStyle/>
          <a:p>
            <a:pPr algn="ctr"/>
            <a:r>
              <a:rPr lang="en-GB" sz="1100" b="1" dirty="0">
                <a:solidFill>
                  <a:schemeClr val="accent5"/>
                </a:solidFill>
                <a:latin typeface="Arial"/>
                <a:cs typeface="Arial"/>
              </a:rPr>
              <a:t>5393</a:t>
            </a:r>
          </a:p>
        </p:txBody>
      </p:sp>
      <p:sp>
        <p:nvSpPr>
          <p:cNvPr id="11" name="TextBox 10"/>
          <p:cNvSpPr txBox="1"/>
          <p:nvPr/>
        </p:nvSpPr>
        <p:spPr>
          <a:xfrm>
            <a:off x="5399159" y="1552884"/>
            <a:ext cx="510811" cy="238527"/>
          </a:xfrm>
          <a:prstGeom prst="rect">
            <a:avLst/>
          </a:prstGeom>
          <a:solidFill>
            <a:srgbClr val="FFFFFF"/>
          </a:solidFill>
        </p:spPr>
        <p:txBody>
          <a:bodyPr wrap="square" lIns="68580" tIns="34290" rIns="68580" bIns="34290" rtlCol="0">
            <a:spAutoFit/>
          </a:bodyPr>
          <a:lstStyle/>
          <a:p>
            <a:pPr algn="ctr"/>
            <a:r>
              <a:rPr lang="en-GB" sz="1100" b="1" dirty="0">
                <a:solidFill>
                  <a:srgbClr val="8A0054"/>
                </a:solidFill>
                <a:latin typeface="Arial"/>
                <a:cs typeface="Arial"/>
              </a:rPr>
              <a:t>4082</a:t>
            </a:r>
          </a:p>
        </p:txBody>
      </p:sp>
      <p:sp>
        <p:nvSpPr>
          <p:cNvPr id="12" name="TextBox 11"/>
          <p:cNvSpPr txBox="1"/>
          <p:nvPr/>
        </p:nvSpPr>
        <p:spPr>
          <a:xfrm>
            <a:off x="5987342" y="1552884"/>
            <a:ext cx="487766" cy="238527"/>
          </a:xfrm>
          <a:prstGeom prst="rect">
            <a:avLst/>
          </a:prstGeom>
          <a:solidFill>
            <a:srgbClr val="FFFFFF"/>
          </a:solidFill>
        </p:spPr>
        <p:txBody>
          <a:bodyPr wrap="square" lIns="68580" tIns="34290" rIns="68580" bIns="34290" rtlCol="0">
            <a:spAutoFit/>
          </a:bodyPr>
          <a:lstStyle/>
          <a:p>
            <a:pPr algn="ctr"/>
            <a:r>
              <a:rPr lang="en-GB" sz="1100" b="1" dirty="0">
                <a:solidFill>
                  <a:schemeClr val="accent5"/>
                </a:solidFill>
                <a:latin typeface="Arial"/>
                <a:cs typeface="Arial"/>
              </a:rPr>
              <a:t>4129</a:t>
            </a:r>
          </a:p>
        </p:txBody>
      </p:sp>
      <p:sp>
        <p:nvSpPr>
          <p:cNvPr id="13" name="TextBox 12"/>
          <p:cNvSpPr txBox="1"/>
          <p:nvPr/>
        </p:nvSpPr>
        <p:spPr>
          <a:xfrm>
            <a:off x="7471376" y="781357"/>
            <a:ext cx="510811" cy="238527"/>
          </a:xfrm>
          <a:prstGeom prst="rect">
            <a:avLst/>
          </a:prstGeom>
          <a:solidFill>
            <a:srgbClr val="FFFFFF"/>
          </a:solidFill>
        </p:spPr>
        <p:txBody>
          <a:bodyPr wrap="square" lIns="68580" tIns="34290" rIns="68580" bIns="34290" rtlCol="0">
            <a:spAutoFit/>
          </a:bodyPr>
          <a:lstStyle/>
          <a:p>
            <a:pPr algn="ctr"/>
            <a:r>
              <a:rPr lang="en-GB" sz="1100" b="1" dirty="0">
                <a:solidFill>
                  <a:srgbClr val="8A0054"/>
                </a:solidFill>
                <a:latin typeface="Arial"/>
                <a:cs typeface="Arial"/>
              </a:rPr>
              <a:t>5465</a:t>
            </a:r>
          </a:p>
        </p:txBody>
      </p:sp>
      <p:sp>
        <p:nvSpPr>
          <p:cNvPr id="14" name="TextBox 13"/>
          <p:cNvSpPr txBox="1"/>
          <p:nvPr/>
        </p:nvSpPr>
        <p:spPr>
          <a:xfrm>
            <a:off x="8044988" y="797392"/>
            <a:ext cx="487766" cy="238527"/>
          </a:xfrm>
          <a:prstGeom prst="rect">
            <a:avLst/>
          </a:prstGeom>
          <a:solidFill>
            <a:srgbClr val="FFFFFF"/>
          </a:solidFill>
        </p:spPr>
        <p:txBody>
          <a:bodyPr wrap="square" lIns="68580" tIns="34290" rIns="68580" bIns="34290" rtlCol="0">
            <a:spAutoFit/>
          </a:bodyPr>
          <a:lstStyle/>
          <a:p>
            <a:pPr algn="ctr"/>
            <a:r>
              <a:rPr lang="en-GB" sz="1100" b="1" dirty="0">
                <a:solidFill>
                  <a:schemeClr val="accent5"/>
                </a:solidFill>
                <a:latin typeface="Arial"/>
                <a:cs typeface="Arial"/>
              </a:rPr>
              <a:t>5380</a:t>
            </a:r>
          </a:p>
        </p:txBody>
      </p:sp>
      <p:sp>
        <p:nvSpPr>
          <p:cNvPr id="16" name="TextBox 15"/>
          <p:cNvSpPr txBox="1"/>
          <p:nvPr/>
        </p:nvSpPr>
        <p:spPr>
          <a:xfrm>
            <a:off x="387029" y="4536277"/>
            <a:ext cx="3021594" cy="407804"/>
          </a:xfrm>
          <a:prstGeom prst="rect">
            <a:avLst/>
          </a:prstGeom>
          <a:noFill/>
        </p:spPr>
        <p:txBody>
          <a:bodyPr wrap="square" lIns="68580" tIns="34290" rIns="68580" bIns="34290" rtlCol="0">
            <a:spAutoFit/>
          </a:bodyPr>
          <a:lstStyle/>
          <a:p>
            <a:r>
              <a:rPr lang="en-US" sz="1100" i="1" dirty="0">
                <a:solidFill>
                  <a:schemeClr val="accent1"/>
                </a:solidFill>
                <a:latin typeface="Arial"/>
                <a:cs typeface="Arial"/>
              </a:rPr>
              <a:t/>
            </a:r>
            <a:br>
              <a:rPr lang="en-US" sz="1100" i="1" dirty="0">
                <a:solidFill>
                  <a:schemeClr val="accent1"/>
                </a:solidFill>
                <a:latin typeface="Arial"/>
                <a:cs typeface="Arial"/>
              </a:rPr>
            </a:br>
            <a:r>
              <a:rPr lang="en-US" sz="1100" i="1" dirty="0">
                <a:solidFill>
                  <a:schemeClr val="accent1"/>
                </a:solidFill>
                <a:latin typeface="Arial"/>
                <a:cs typeface="Arial"/>
              </a:rPr>
              <a:t>Percentages presented are for available data. </a:t>
            </a:r>
          </a:p>
        </p:txBody>
      </p:sp>
    </p:spTree>
    <p:extLst>
      <p:ext uri="{BB962C8B-B14F-4D97-AF65-F5344CB8AC3E}">
        <p14:creationId xmlns:p14="http://schemas.microsoft.com/office/powerpoint/2010/main" val="1861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Participant Follow-Up</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71624505"/>
              </p:ext>
            </p:extLst>
          </p:nvPr>
        </p:nvGraphicFramePr>
        <p:xfrm>
          <a:off x="413392" y="716691"/>
          <a:ext cx="8099013" cy="3654732"/>
        </p:xfrm>
        <a:graphic>
          <a:graphicData uri="http://schemas.openxmlformats.org/drawingml/2006/table">
            <a:tbl>
              <a:tblPr firstRow="1" bandRow="1">
                <a:tableStyleId>{7DF18680-E054-41AD-8BC1-D1AEF772440D}</a:tableStyleId>
              </a:tblPr>
              <a:tblGrid>
                <a:gridCol w="2699671">
                  <a:extLst>
                    <a:ext uri="{9D8B030D-6E8A-4147-A177-3AD203B41FA5}">
                      <a16:colId xmlns:a16="http://schemas.microsoft.com/office/drawing/2014/main" xmlns="" val="20000"/>
                    </a:ext>
                  </a:extLst>
                </a:gridCol>
                <a:gridCol w="2699671">
                  <a:extLst>
                    <a:ext uri="{9D8B030D-6E8A-4147-A177-3AD203B41FA5}">
                      <a16:colId xmlns:a16="http://schemas.microsoft.com/office/drawing/2014/main" xmlns="" val="20001"/>
                    </a:ext>
                  </a:extLst>
                </a:gridCol>
                <a:gridCol w="2699671">
                  <a:extLst>
                    <a:ext uri="{9D8B030D-6E8A-4147-A177-3AD203B41FA5}">
                      <a16:colId xmlns:a16="http://schemas.microsoft.com/office/drawing/2014/main" xmlns="" val="20002"/>
                    </a:ext>
                  </a:extLst>
                </a:gridCol>
              </a:tblGrid>
              <a:tr h="617220">
                <a:tc>
                  <a:txBody>
                    <a:bodyPr/>
                    <a:lstStyle/>
                    <a:p>
                      <a:endParaRPr lang="en-US" sz="1200" dirty="0">
                        <a:latin typeface="Arial" panose="020B0604020202020204" pitchFamily="34" charset="0"/>
                        <a:cs typeface="Arial" panose="020B0604020202020204" pitchFamily="34" charset="0"/>
                      </a:endParaRPr>
                    </a:p>
                  </a:txBody>
                  <a:tcPr marL="68580" marR="68580" marT="34290" marB="34290" anchor="b">
                    <a:solidFill>
                      <a:srgbClr val="8A0054"/>
                    </a:solidFill>
                  </a:tcPr>
                </a:tc>
                <a:tc>
                  <a:txBody>
                    <a:bodyPr/>
                    <a:lstStyle/>
                    <a:p>
                      <a:pPr algn="ctr"/>
                      <a:endParaRPr lang="en-US" sz="1200" dirty="0">
                        <a:latin typeface="Arial" panose="020B0604020202020204" pitchFamily="34" charset="0"/>
                        <a:cs typeface="Arial" panose="020B0604020202020204" pitchFamily="34" charset="0"/>
                      </a:endParaRPr>
                    </a:p>
                    <a:p>
                      <a:pPr algn="ctr"/>
                      <a:r>
                        <a:rPr lang="en-US" sz="1200" dirty="0" err="1">
                          <a:latin typeface="Arial" panose="020B0604020202020204" pitchFamily="34" charset="0"/>
                          <a:cs typeface="Arial" panose="020B0604020202020204" pitchFamily="34" charset="0"/>
                        </a:rPr>
                        <a:t>Exenatide</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n=7356</a:t>
                      </a:r>
                    </a:p>
                  </a:txBody>
                  <a:tcPr marL="68580" marR="68580" marT="34290" marB="34290" anchor="b">
                    <a:solidFill>
                      <a:srgbClr val="8A0054"/>
                    </a:solidFill>
                  </a:tcPr>
                </a:tc>
                <a:tc>
                  <a:txBody>
                    <a:bodyPr/>
                    <a:lstStyle/>
                    <a:p>
                      <a:pPr algn="ctr"/>
                      <a:r>
                        <a:rPr lang="en-US" sz="1200" dirty="0">
                          <a:latin typeface="Arial" panose="020B0604020202020204" pitchFamily="34" charset="0"/>
                          <a:cs typeface="Arial" panose="020B0604020202020204" pitchFamily="34" charset="0"/>
                        </a:rPr>
                        <a:t>Placebo</a:t>
                      </a:r>
                    </a:p>
                    <a:p>
                      <a:pPr algn="ctr"/>
                      <a:r>
                        <a:rPr lang="en-US" sz="1200" dirty="0">
                          <a:latin typeface="Arial" panose="020B0604020202020204" pitchFamily="34" charset="0"/>
                          <a:cs typeface="Arial" panose="020B0604020202020204" pitchFamily="34" charset="0"/>
                        </a:rPr>
                        <a:t>n=7396</a:t>
                      </a:r>
                    </a:p>
                  </a:txBody>
                  <a:tcPr marL="68580" marR="68580" marT="34290" marB="34290" anchor="b">
                    <a:solidFill>
                      <a:srgbClr val="8A0054"/>
                    </a:solidFill>
                  </a:tcPr>
                </a:tc>
                <a:extLst>
                  <a:ext uri="{0D108BD9-81ED-4DB2-BD59-A6C34878D82A}">
                    <a16:rowId xmlns:a16="http://schemas.microsoft.com/office/drawing/2014/main" xmlns="" val="10000"/>
                  </a:ext>
                </a:extLst>
              </a:tr>
              <a:tr h="751980">
                <a:tc>
                  <a:txBody>
                    <a:bodyPr/>
                    <a:lstStyle/>
                    <a:p>
                      <a:r>
                        <a:rPr lang="en-US" sz="1200" b="1" dirty="0">
                          <a:latin typeface="Arial" panose="020B0604020202020204" pitchFamily="34" charset="0"/>
                          <a:cs typeface="Arial" panose="020B0604020202020204" pitchFamily="34" charset="0"/>
                        </a:rPr>
                        <a:t>Study Duration</a:t>
                      </a:r>
                      <a:endParaRPr lang="en-US" sz="1200" b="1"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Median (IQR), years</a:t>
                      </a:r>
                      <a:endParaRPr lang="en-US" sz="1200" i="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200" kern="1200" dirty="0">
                          <a:latin typeface="Arial" panose="020B0604020202020204" pitchFamily="34" charset="0"/>
                          <a:cs typeface="Arial" panose="020B0604020202020204" pitchFamily="34" charset="0"/>
                        </a:rPr>
                        <a:t>     </a:t>
                      </a:r>
                      <a:r>
                        <a:rPr lang="en-GB" sz="1200" b="1" kern="1200" dirty="0">
                          <a:latin typeface="Arial" panose="020B0604020202020204" pitchFamily="34" charset="0"/>
                          <a:cs typeface="Arial" panose="020B0604020202020204" pitchFamily="34" charset="0"/>
                        </a:rPr>
                        <a:t>3.3</a:t>
                      </a:r>
                      <a:r>
                        <a:rPr lang="en-GB" sz="1200" kern="1200" dirty="0">
                          <a:latin typeface="Arial" panose="020B0604020202020204" pitchFamily="34" charset="0"/>
                          <a:cs typeface="Arial" panose="020B0604020202020204" pitchFamily="34" charset="0"/>
                        </a:rPr>
                        <a:t> (2.3, 4.4) </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dirty="0">
                          <a:latin typeface="Arial" panose="020B0604020202020204" pitchFamily="34" charset="0"/>
                          <a:cs typeface="Arial" panose="020B0604020202020204" pitchFamily="34" charset="0"/>
                        </a:rPr>
                        <a:t>3.2</a:t>
                      </a:r>
                      <a:r>
                        <a:rPr lang="en-GB" sz="1200" kern="1200" dirty="0">
                          <a:latin typeface="Arial" panose="020B0604020202020204" pitchFamily="34" charset="0"/>
                          <a:cs typeface="Arial" panose="020B0604020202020204" pitchFamily="34" charset="0"/>
                        </a:rPr>
                        <a:t> (2.2, 4.3) </a:t>
                      </a:r>
                    </a:p>
                  </a:txBody>
                  <a:tcPr marL="68580" marR="68580" marT="34290" marB="34290" anchor="ctr"/>
                </a:tc>
                <a:extLst>
                  <a:ext uri="{0D108BD9-81ED-4DB2-BD59-A6C34878D82A}">
                    <a16:rowId xmlns:a16="http://schemas.microsoft.com/office/drawing/2014/main" xmlns="" val="10001"/>
                  </a:ext>
                </a:extLst>
              </a:tr>
              <a:tr h="761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Premature Study</a:t>
                      </a:r>
                      <a:r>
                        <a:rPr lang="en-US" sz="1200" b="1" baseline="0" dirty="0">
                          <a:latin typeface="Arial" panose="020B0604020202020204" pitchFamily="34" charset="0"/>
                          <a:cs typeface="Arial" panose="020B0604020202020204" pitchFamily="34" charset="0"/>
                        </a:rPr>
                        <a:t> Medication Discontinuation*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baseline="0" dirty="0">
                          <a:latin typeface="Arial" panose="020B0604020202020204" pitchFamily="34" charset="0"/>
                          <a:cs typeface="Arial" panose="020B0604020202020204" pitchFamily="34" charset="0"/>
                        </a:rPr>
                        <a:t>n</a:t>
                      </a:r>
                      <a:r>
                        <a:rPr lang="en-US" sz="1200" b="1"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200" kern="1200" dirty="0">
                          <a:latin typeface="Arial" panose="020B0604020202020204" pitchFamily="34" charset="0"/>
                          <a:cs typeface="Arial" panose="020B0604020202020204" pitchFamily="34" charset="0"/>
                        </a:rPr>
                        <a:t>        </a:t>
                      </a:r>
                      <a:r>
                        <a:rPr lang="en-GB" sz="1200" b="1" kern="1200" dirty="0">
                          <a:latin typeface="Arial" panose="020B0604020202020204" pitchFamily="34" charset="0"/>
                          <a:cs typeface="Arial" panose="020B0604020202020204" pitchFamily="34" charset="0"/>
                        </a:rPr>
                        <a:t>3164</a:t>
                      </a:r>
                      <a:r>
                        <a:rPr lang="en-GB" sz="1200" kern="1200" dirty="0">
                          <a:latin typeface="Arial" panose="020B0604020202020204" pitchFamily="34" charset="0"/>
                          <a:cs typeface="Arial" panose="020B0604020202020204" pitchFamily="34" charset="0"/>
                        </a:rPr>
                        <a:t> (43.0) 	</a:t>
                      </a:r>
                      <a:endParaRPr lang="en-GB" sz="120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algn="ctr"/>
                      <a:r>
                        <a:rPr lang="en-GB" sz="1200" kern="1200" dirty="0">
                          <a:latin typeface="Arial" panose="020B0604020202020204" pitchFamily="34" charset="0"/>
                          <a:cs typeface="Arial" panose="020B0604020202020204" pitchFamily="34" charset="0"/>
                        </a:rPr>
                        <a:t>      </a:t>
                      </a:r>
                      <a:r>
                        <a:rPr lang="en-GB" sz="1200" b="1" kern="1200" dirty="0">
                          <a:latin typeface="Arial" panose="020B0604020202020204" pitchFamily="34" charset="0"/>
                          <a:cs typeface="Arial" panose="020B0604020202020204" pitchFamily="34" charset="0"/>
                        </a:rPr>
                        <a:t>3343</a:t>
                      </a:r>
                      <a:r>
                        <a:rPr lang="en-GB" sz="1200" kern="1200" dirty="0">
                          <a:latin typeface="Arial" panose="020B0604020202020204" pitchFamily="34" charset="0"/>
                          <a:cs typeface="Arial" panose="020B0604020202020204" pitchFamily="34" charset="0"/>
                        </a:rPr>
                        <a:t> (45.2) 	</a:t>
                      </a:r>
                      <a:endParaRPr lang="en-GB" sz="120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xmlns="" val="10003"/>
                  </a:ext>
                </a:extLst>
              </a:tr>
              <a:tr h="761844">
                <a:tc>
                  <a:txBody>
                    <a:bodyPr/>
                    <a:lstStyle/>
                    <a:p>
                      <a:r>
                        <a:rPr lang="en-US" sz="1200" b="1" dirty="0">
                          <a:latin typeface="Arial" panose="020B0604020202020204" pitchFamily="34" charset="0"/>
                          <a:cs typeface="Arial" panose="020B0604020202020204" pitchFamily="34" charset="0"/>
                        </a:rPr>
                        <a:t>Study Treatment Duration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Median (IQR), years</a:t>
                      </a:r>
                      <a:endParaRPr lang="en-US" sz="1200" i="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    </a:t>
                      </a:r>
                      <a:r>
                        <a:rPr lang="en-GB" sz="1200" b="1" kern="1200" dirty="0">
                          <a:latin typeface="Arial" panose="020B0604020202020204" pitchFamily="34" charset="0"/>
                          <a:cs typeface="Arial" panose="020B0604020202020204" pitchFamily="34" charset="0"/>
                        </a:rPr>
                        <a:t>2.4</a:t>
                      </a:r>
                      <a:r>
                        <a:rPr lang="en-GB" sz="1200" kern="1200" dirty="0">
                          <a:latin typeface="Arial" panose="020B0604020202020204" pitchFamily="34" charset="0"/>
                          <a:cs typeface="Arial" panose="020B0604020202020204" pitchFamily="34" charset="0"/>
                        </a:rPr>
                        <a:t> (1.4, 3.8)</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kern="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GB" sz="1200" b="1" kern="1200" dirty="0">
                        <a:latin typeface="Arial" panose="020B0604020202020204" pitchFamily="34" charset="0"/>
                        <a:cs typeface="Arial" panose="020B0604020202020204" pitchFamily="34" charset="0"/>
                      </a:endParaRPr>
                    </a:p>
                    <a:p>
                      <a:pPr algn="ctr"/>
                      <a:r>
                        <a:rPr lang="en-GB" sz="1200" b="1" kern="1200" dirty="0">
                          <a:latin typeface="Arial" panose="020B0604020202020204" pitchFamily="34" charset="0"/>
                          <a:cs typeface="Arial" panose="020B0604020202020204" pitchFamily="34" charset="0"/>
                        </a:rPr>
                        <a:t> 2.3</a:t>
                      </a:r>
                      <a:r>
                        <a:rPr lang="en-GB" sz="1200" kern="1200" dirty="0">
                          <a:latin typeface="Arial" panose="020B0604020202020204" pitchFamily="34" charset="0"/>
                          <a:cs typeface="Arial" panose="020B0604020202020204" pitchFamily="34" charset="0"/>
                        </a:rPr>
                        <a:t> (1.2, 3.6)</a:t>
                      </a:r>
                    </a:p>
                    <a:p>
                      <a:pPr algn="ctr"/>
                      <a:endParaRPr lang="en-GB" sz="1200" kern="12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2"/>
                  </a:ext>
                </a:extLst>
              </a:tr>
              <a:tr h="761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dirty="0">
                          <a:latin typeface="Arial" panose="020B0604020202020204" pitchFamily="34" charset="0"/>
                          <a:cs typeface="Arial" panose="020B0604020202020204" pitchFamily="34" charset="0"/>
                        </a:rPr>
                        <a:t>Proportion</a:t>
                      </a:r>
                      <a:r>
                        <a:rPr lang="en-US" sz="1200" b="1" i="0" baseline="0" dirty="0">
                          <a:latin typeface="Arial" panose="020B0604020202020204" pitchFamily="34" charset="0"/>
                          <a:cs typeface="Arial" panose="020B0604020202020204" pitchFamily="34" charset="0"/>
                        </a:rPr>
                        <a:t> of Time on Study Medication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i="0" baseline="0" dirty="0">
                          <a:latin typeface="Arial" panose="020B0604020202020204" pitchFamily="34" charset="0"/>
                          <a:cs typeface="Arial" panose="020B0604020202020204" pitchFamily="34" charset="0"/>
                        </a:rPr>
                        <a:t>Mean (SD), %</a:t>
                      </a:r>
                      <a:endParaRPr lang="en-US" sz="1200" i="0"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kern="1200" dirty="0">
                          <a:latin typeface="Arial" panose="020B0604020202020204" pitchFamily="34" charset="0"/>
                          <a:cs typeface="Arial" panose="020B0604020202020204" pitchFamily="34" charset="0"/>
                        </a:rPr>
                        <a:t>76.0</a:t>
                      </a:r>
                      <a:r>
                        <a:rPr lang="en-GB" sz="1200" kern="1200" baseline="0" dirty="0">
                          <a:latin typeface="Arial" panose="020B0604020202020204" pitchFamily="34" charset="0"/>
                          <a:cs typeface="Arial" panose="020B0604020202020204" pitchFamily="34" charset="0"/>
                        </a:rPr>
                        <a:t> (35.3)</a:t>
                      </a:r>
                      <a:endParaRPr lang="en-GB" sz="1200" kern="12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200" b="1" kern="1200" dirty="0">
                          <a:latin typeface="Arial" panose="020B0604020202020204" pitchFamily="34" charset="0"/>
                          <a:cs typeface="Arial" panose="020B0604020202020204" pitchFamily="34" charset="0"/>
                        </a:rPr>
                        <a:t>75.0</a:t>
                      </a:r>
                      <a:r>
                        <a:rPr lang="en-GB" sz="1200" kern="1200" dirty="0">
                          <a:latin typeface="Arial" panose="020B0604020202020204" pitchFamily="34" charset="0"/>
                          <a:cs typeface="Arial" panose="020B0604020202020204" pitchFamily="34" charset="0"/>
                        </a:rPr>
                        <a:t> (35.1)</a:t>
                      </a:r>
                    </a:p>
                  </a:txBody>
                  <a:tcPr marL="68580" marR="68580" marT="34290" marB="34290" anchor="ctr"/>
                </a:tc>
                <a:extLst>
                  <a:ext uri="{0D108BD9-81ED-4DB2-BD59-A6C34878D82A}">
                    <a16:rowId xmlns:a16="http://schemas.microsoft.com/office/drawing/2014/main" xmlns="" val="10004"/>
                  </a:ext>
                </a:extLst>
              </a:tr>
            </a:tbl>
          </a:graphicData>
        </a:graphic>
      </p:graphicFrame>
      <p:sp>
        <p:nvSpPr>
          <p:cNvPr id="3" name="TextBox 2"/>
          <p:cNvSpPr txBox="1"/>
          <p:nvPr/>
        </p:nvSpPr>
        <p:spPr>
          <a:xfrm>
            <a:off x="494907" y="4687479"/>
            <a:ext cx="7409468" cy="253916"/>
          </a:xfrm>
          <a:prstGeom prst="rect">
            <a:avLst/>
          </a:prstGeom>
          <a:noFill/>
        </p:spPr>
        <p:txBody>
          <a:bodyPr wrap="square" lIns="68580" tIns="34290" rIns="68580" bIns="34290" rtlCol="0">
            <a:spAutoFit/>
          </a:bodyPr>
          <a:lstStyle/>
          <a:p>
            <a:r>
              <a:rPr lang="en-GB" sz="1200" i="1" dirty="0">
                <a:solidFill>
                  <a:schemeClr val="accent1"/>
                </a:solidFill>
                <a:latin typeface="Arial" panose="020B0604020202020204" pitchFamily="34" charset="0"/>
                <a:cs typeface="Arial" panose="020B0604020202020204" pitchFamily="34" charset="0"/>
              </a:rPr>
              <a:t>* Site-reported premature permanent discontinuation of study medication  </a:t>
            </a:r>
          </a:p>
        </p:txBody>
      </p:sp>
    </p:spTree>
    <p:extLst>
      <p:ext uri="{BB962C8B-B14F-4D97-AF65-F5344CB8AC3E}">
        <p14:creationId xmlns:p14="http://schemas.microsoft.com/office/powerpoint/2010/main" val="46170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a:t>Changes in key risk factors</a:t>
            </a:r>
            <a:endParaRPr lang="en-GB" sz="3600" dirty="0"/>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123553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85265"/>
            <a:ext cx="7886700" cy="537317"/>
          </a:xfrm>
        </p:spPr>
        <p:txBody>
          <a:bodyPr/>
          <a:lstStyle/>
          <a:p>
            <a:r>
              <a:rPr lang="en-GB" dirty="0"/>
              <a:t>Between Group HbA1c Differences Over Time</a:t>
            </a:r>
          </a:p>
        </p:txBody>
      </p:sp>
      <p:sp>
        <p:nvSpPr>
          <p:cNvPr id="5" name="Rectangle 4"/>
          <p:cNvSpPr/>
          <p:nvPr/>
        </p:nvSpPr>
        <p:spPr>
          <a:xfrm>
            <a:off x="532040" y="4655669"/>
            <a:ext cx="8392221" cy="236924"/>
          </a:xfrm>
          <a:prstGeom prst="rect">
            <a:avLst/>
          </a:prstGeom>
        </p:spPr>
        <p:txBody>
          <a:bodyPr wrap="square" lIns="68580" tIns="34290" rIns="68580" bIns="34290">
            <a:spAutoFit/>
          </a:bodyPr>
          <a:lstStyle/>
          <a:p>
            <a:pPr>
              <a:lnSpc>
                <a:spcPct val="120000"/>
              </a:lnSpc>
            </a:pPr>
            <a:r>
              <a:rPr lang="en-GB" sz="1000" i="1" dirty="0">
                <a:solidFill>
                  <a:schemeClr val="accent1"/>
                </a:solidFill>
                <a:latin typeface="Arial"/>
                <a:cs typeface="Arial"/>
              </a:rPr>
              <a:t> Overall least squares mean difference was estimated from the model including only patients with baseline and at least one post-baseline measure</a:t>
            </a:r>
          </a:p>
        </p:txBody>
      </p:sp>
      <p:sp>
        <p:nvSpPr>
          <p:cNvPr id="3" name="Rectangle 2"/>
          <p:cNvSpPr/>
          <p:nvPr/>
        </p:nvSpPr>
        <p:spPr>
          <a:xfrm>
            <a:off x="1143000" y="800101"/>
            <a:ext cx="2978944" cy="32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6" name="TextBox 5"/>
          <p:cNvSpPr txBox="1"/>
          <p:nvPr/>
        </p:nvSpPr>
        <p:spPr>
          <a:xfrm>
            <a:off x="6080288" y="572881"/>
            <a:ext cx="3026641" cy="4593565"/>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Aim was for glycaemic equipoise, but not required</a:t>
            </a: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Choice and adjustment of antihyperglycaemic concomitant medication was at the discretion of the usual care provider in line with local/national guidelines</a:t>
            </a: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Only GLP-1 RA prohibited</a:t>
            </a: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Adjustment of antihyperglycaemic regimen was limited until “HbA1c levels reflected the initial effects of randomised study medication”</a:t>
            </a: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7" name="Picture 6" descr="slide28_08sep2017.png">
            <a:extLst>
              <a:ext uri="{FF2B5EF4-FFF2-40B4-BE49-F238E27FC236}">
                <a16:creationId xmlns:a16="http://schemas.microsoft.com/office/drawing/2014/main" xmlns="" id="{8014D320-1731-4639-98A2-7357CC036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68" y="557639"/>
            <a:ext cx="5534503" cy="4063983"/>
          </a:xfrm>
          <a:prstGeom prst="rect">
            <a:avLst/>
          </a:prstGeom>
        </p:spPr>
      </p:pic>
    </p:spTree>
    <p:extLst>
      <p:ext uri="{BB962C8B-B14F-4D97-AF65-F5344CB8AC3E}">
        <p14:creationId xmlns:p14="http://schemas.microsoft.com/office/powerpoint/2010/main" val="33000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106961"/>
            <a:ext cx="7886700" cy="537317"/>
          </a:xfrm>
        </p:spPr>
        <p:txBody>
          <a:bodyPr/>
          <a:lstStyle/>
          <a:p>
            <a:r>
              <a:rPr lang="en-GB" dirty="0"/>
              <a:t>Time To Initiation Of Next Antihyperglycaemic Agent</a:t>
            </a:r>
          </a:p>
        </p:txBody>
      </p:sp>
      <p:graphicFrame>
        <p:nvGraphicFramePr>
          <p:cNvPr id="4" name="Table 3"/>
          <p:cNvGraphicFramePr>
            <a:graphicFrameLocks noGrp="1"/>
          </p:cNvGraphicFramePr>
          <p:nvPr>
            <p:extLst>
              <p:ext uri="{D42A27DB-BD31-4B8C-83A1-F6EECF244321}">
                <p14:modId xmlns:p14="http://schemas.microsoft.com/office/powerpoint/2010/main" val="454745106"/>
              </p:ext>
            </p:extLst>
          </p:nvPr>
        </p:nvGraphicFramePr>
        <p:xfrm>
          <a:off x="421353" y="688771"/>
          <a:ext cx="8356887" cy="3524731"/>
        </p:xfrm>
        <a:graphic>
          <a:graphicData uri="http://schemas.openxmlformats.org/drawingml/2006/table">
            <a:tbl>
              <a:tblPr firstRow="1" bandRow="1">
                <a:tableStyleId>{7DF18680-E054-41AD-8BC1-D1AEF772440D}</a:tableStyleId>
              </a:tblPr>
              <a:tblGrid>
                <a:gridCol w="3231934">
                  <a:extLst>
                    <a:ext uri="{9D8B030D-6E8A-4147-A177-3AD203B41FA5}">
                      <a16:colId xmlns:a16="http://schemas.microsoft.com/office/drawing/2014/main" xmlns="" val="20000"/>
                    </a:ext>
                  </a:extLst>
                </a:gridCol>
                <a:gridCol w="1439126">
                  <a:extLst>
                    <a:ext uri="{9D8B030D-6E8A-4147-A177-3AD203B41FA5}">
                      <a16:colId xmlns:a16="http://schemas.microsoft.com/office/drawing/2014/main" xmlns="" val="20001"/>
                    </a:ext>
                  </a:extLst>
                </a:gridCol>
                <a:gridCol w="1439126">
                  <a:extLst>
                    <a:ext uri="{9D8B030D-6E8A-4147-A177-3AD203B41FA5}">
                      <a16:colId xmlns:a16="http://schemas.microsoft.com/office/drawing/2014/main" xmlns="" val="20002"/>
                    </a:ext>
                  </a:extLst>
                </a:gridCol>
                <a:gridCol w="1370998">
                  <a:extLst>
                    <a:ext uri="{9D8B030D-6E8A-4147-A177-3AD203B41FA5}">
                      <a16:colId xmlns:a16="http://schemas.microsoft.com/office/drawing/2014/main" xmlns="" val="20003"/>
                    </a:ext>
                  </a:extLst>
                </a:gridCol>
                <a:gridCol w="875703">
                  <a:extLst>
                    <a:ext uri="{9D8B030D-6E8A-4147-A177-3AD203B41FA5}">
                      <a16:colId xmlns:a16="http://schemas.microsoft.com/office/drawing/2014/main" xmlns="" val="20004"/>
                    </a:ext>
                  </a:extLst>
                </a:gridCol>
              </a:tblGrid>
              <a:tr h="729537">
                <a:tc>
                  <a:txBody>
                    <a:bodyPr/>
                    <a:lstStyle/>
                    <a:p>
                      <a:pPr marL="0" marR="0">
                        <a:spcBef>
                          <a:spcPts val="100"/>
                        </a:spcBef>
                        <a:spcAft>
                          <a:spcPts val="100"/>
                        </a:spcAft>
                      </a:pPr>
                      <a:endParaRPr lang="en-US" sz="1100" dirty="0">
                        <a:effectLst/>
                        <a:latin typeface="Arial"/>
                        <a:ea typeface="Calibri" panose="020F0502020204030204" pitchFamily="34" charset="0"/>
                        <a:cs typeface="Arial"/>
                      </a:endParaRPr>
                    </a:p>
                  </a:txBody>
                  <a:tcPr marL="68580" marR="8420" marT="34290" marB="34290" anchor="b">
                    <a:solidFill>
                      <a:srgbClr val="8A0054"/>
                    </a:solidFill>
                  </a:tcPr>
                </a:tc>
                <a:tc>
                  <a:txBody>
                    <a:bodyPr/>
                    <a:lstStyle/>
                    <a:p>
                      <a:pPr marL="0" marR="0" algn="ctr">
                        <a:spcBef>
                          <a:spcPts val="100"/>
                        </a:spcBef>
                        <a:spcAft>
                          <a:spcPts val="100"/>
                        </a:spcAft>
                      </a:pPr>
                      <a:endParaRPr lang="en-US" sz="1200" dirty="0">
                        <a:effectLst/>
                        <a:latin typeface="Arial"/>
                        <a:cs typeface="Arial"/>
                      </a:endParaRPr>
                    </a:p>
                    <a:p>
                      <a:pPr marL="0" marR="0" algn="ctr">
                        <a:spcBef>
                          <a:spcPts val="100"/>
                        </a:spcBef>
                        <a:spcAft>
                          <a:spcPts val="100"/>
                        </a:spcAft>
                      </a:pPr>
                      <a:r>
                        <a:rPr lang="en-US" sz="1200" dirty="0">
                          <a:effectLst/>
                          <a:latin typeface="Arial"/>
                          <a:cs typeface="Arial"/>
                        </a:rPr>
                        <a:t>Exenatide</a:t>
                      </a:r>
                      <a:br>
                        <a:rPr lang="en-US" sz="1200" dirty="0">
                          <a:effectLst/>
                          <a:latin typeface="Arial"/>
                          <a:cs typeface="Arial"/>
                        </a:rPr>
                      </a:br>
                      <a:r>
                        <a:rPr lang="en-US" sz="1200" dirty="0">
                          <a:effectLst/>
                          <a:latin typeface="Arial"/>
                          <a:cs typeface="Arial"/>
                        </a:rPr>
                        <a:t>N=7356</a:t>
                      </a:r>
                      <a:endParaRPr lang="en-US" sz="1200" dirty="0">
                        <a:effectLst/>
                        <a:latin typeface="Arial"/>
                        <a:ea typeface="Calibri" panose="020F0502020204030204" pitchFamily="34" charset="0"/>
                        <a:cs typeface="Arial"/>
                      </a:endParaRPr>
                    </a:p>
                  </a:txBody>
                  <a:tcPr marL="8420" marR="8420" marT="34290" marB="34290" anchor="b">
                    <a:solidFill>
                      <a:srgbClr val="8A0054"/>
                    </a:solidFill>
                  </a:tcPr>
                </a:tc>
                <a:tc>
                  <a:txBody>
                    <a:bodyPr/>
                    <a:lstStyle/>
                    <a:p>
                      <a:pPr marL="0" marR="0" algn="ctr">
                        <a:spcBef>
                          <a:spcPts val="100"/>
                        </a:spcBef>
                        <a:spcAft>
                          <a:spcPts val="100"/>
                        </a:spcAft>
                      </a:pPr>
                      <a:r>
                        <a:rPr lang="en-US" sz="1200" dirty="0">
                          <a:effectLst/>
                          <a:latin typeface="Arial"/>
                          <a:cs typeface="Arial"/>
                        </a:rPr>
                        <a:t>Placebo</a:t>
                      </a:r>
                      <a:br>
                        <a:rPr lang="en-US" sz="1200" dirty="0">
                          <a:effectLst/>
                          <a:latin typeface="Arial"/>
                          <a:cs typeface="Arial"/>
                        </a:rPr>
                      </a:br>
                      <a:r>
                        <a:rPr lang="en-US" sz="1200" dirty="0">
                          <a:effectLst/>
                          <a:latin typeface="Arial"/>
                          <a:cs typeface="Arial"/>
                        </a:rPr>
                        <a:t>N=7396</a:t>
                      </a:r>
                      <a:endParaRPr lang="en-US" sz="1200" dirty="0">
                        <a:effectLst/>
                        <a:latin typeface="Arial"/>
                        <a:ea typeface="Calibri" panose="020F0502020204030204" pitchFamily="34" charset="0"/>
                        <a:cs typeface="Arial"/>
                      </a:endParaRPr>
                    </a:p>
                  </a:txBody>
                  <a:tcPr marL="8420" marR="8420" marT="34290" marB="34290" anchor="b">
                    <a:solidFill>
                      <a:srgbClr val="8A0054"/>
                    </a:solidFill>
                  </a:tcPr>
                </a:tc>
                <a:tc>
                  <a:txBody>
                    <a:bodyPr/>
                    <a:lstStyle/>
                    <a:p>
                      <a:pPr marL="0" marR="0" algn="ctr">
                        <a:spcBef>
                          <a:spcPts val="100"/>
                        </a:spcBef>
                        <a:spcAft>
                          <a:spcPts val="100"/>
                        </a:spcAft>
                      </a:pPr>
                      <a:endParaRPr lang="en-US" sz="1200" dirty="0">
                        <a:effectLst/>
                        <a:latin typeface="Arial"/>
                        <a:cs typeface="Arial"/>
                      </a:endParaRPr>
                    </a:p>
                    <a:p>
                      <a:pPr marL="0" marR="0" algn="ctr">
                        <a:spcBef>
                          <a:spcPts val="100"/>
                        </a:spcBef>
                        <a:spcAft>
                          <a:spcPts val="100"/>
                        </a:spcAft>
                      </a:pPr>
                      <a:r>
                        <a:rPr lang="en-US" sz="1200" dirty="0">
                          <a:effectLst/>
                          <a:latin typeface="Arial"/>
                          <a:cs typeface="Arial"/>
                        </a:rPr>
                        <a:t>Hazard Ratio</a:t>
                      </a:r>
                    </a:p>
                    <a:p>
                      <a:pPr marL="0" marR="0" algn="ctr">
                        <a:spcBef>
                          <a:spcPts val="100"/>
                        </a:spcBef>
                        <a:spcAft>
                          <a:spcPts val="100"/>
                        </a:spcAft>
                      </a:pPr>
                      <a:r>
                        <a:rPr lang="en-US" sz="1200" dirty="0">
                          <a:effectLst/>
                          <a:latin typeface="Arial"/>
                          <a:cs typeface="Arial"/>
                        </a:rPr>
                        <a:t>(95% CI)</a:t>
                      </a:r>
                      <a:endParaRPr lang="en-US" sz="1200" dirty="0">
                        <a:effectLst/>
                        <a:latin typeface="Arial"/>
                        <a:ea typeface="Calibri" panose="020F0502020204030204" pitchFamily="34" charset="0"/>
                        <a:cs typeface="Arial"/>
                      </a:endParaRPr>
                    </a:p>
                  </a:txBody>
                  <a:tcPr marL="8438" marR="8438" marT="0" marB="34290" anchor="b">
                    <a:solidFill>
                      <a:srgbClr val="8A0054"/>
                    </a:solidFill>
                  </a:tcPr>
                </a:tc>
                <a:tc>
                  <a:txBody>
                    <a:bodyPr/>
                    <a:lstStyle/>
                    <a:p>
                      <a:pPr marL="0" marR="0" algn="ctr">
                        <a:spcBef>
                          <a:spcPts val="100"/>
                        </a:spcBef>
                        <a:spcAft>
                          <a:spcPts val="100"/>
                        </a:spcAft>
                      </a:pPr>
                      <a:r>
                        <a:rPr lang="en-US" sz="1200" dirty="0">
                          <a:effectLst/>
                          <a:latin typeface="Arial"/>
                          <a:cs typeface="Arial"/>
                        </a:rPr>
                        <a:t>P value</a:t>
                      </a:r>
                      <a:endParaRPr lang="en-US" sz="1200" dirty="0">
                        <a:effectLst/>
                        <a:latin typeface="Arial"/>
                        <a:ea typeface="Calibri" panose="020F0502020204030204" pitchFamily="34" charset="0"/>
                        <a:cs typeface="Arial"/>
                      </a:endParaRPr>
                    </a:p>
                  </a:txBody>
                  <a:tcPr marL="8438" marR="8438" marT="0" marB="34290" anchor="b">
                    <a:solidFill>
                      <a:srgbClr val="8A0054"/>
                    </a:solidFill>
                  </a:tcPr>
                </a:tc>
                <a:extLst>
                  <a:ext uri="{0D108BD9-81ED-4DB2-BD59-A6C34878D82A}">
                    <a16:rowId xmlns:a16="http://schemas.microsoft.com/office/drawing/2014/main" xmlns="" val="10000"/>
                  </a:ext>
                </a:extLst>
              </a:tr>
              <a:tr h="645026">
                <a:tc>
                  <a:txBody>
                    <a:bodyPr/>
                    <a:lstStyle/>
                    <a:p>
                      <a:pPr marL="0" marR="0">
                        <a:spcBef>
                          <a:spcPts val="100"/>
                        </a:spcBef>
                        <a:spcAft>
                          <a:spcPts val="100"/>
                        </a:spcAft>
                      </a:pPr>
                      <a:r>
                        <a:rPr lang="en-US" sz="1200" b="1" kern="1200" baseline="0" dirty="0">
                          <a:solidFill>
                            <a:schemeClr val="dk1"/>
                          </a:solidFill>
                          <a:effectLst/>
                          <a:latin typeface="Arial"/>
                          <a:ea typeface="+mn-ea"/>
                          <a:cs typeface="Arial"/>
                        </a:rPr>
                        <a:t>Initiation of any co-interventional antihyperglycaemic agent </a:t>
                      </a:r>
                    </a:p>
                    <a:p>
                      <a:pPr marL="0" marR="0">
                        <a:spcBef>
                          <a:spcPts val="100"/>
                        </a:spcBef>
                        <a:spcAft>
                          <a:spcPts val="100"/>
                        </a:spcAft>
                      </a:pPr>
                      <a:r>
                        <a:rPr lang="en-US" sz="1200" b="1" kern="1200" baseline="0" dirty="0">
                          <a:solidFill>
                            <a:schemeClr val="dk1"/>
                          </a:solidFill>
                          <a:effectLst/>
                          <a:latin typeface="Arial"/>
                          <a:ea typeface="+mn-ea"/>
                          <a:cs typeface="Arial"/>
                        </a:rPr>
                        <a:t>(oral agent, insulin therapy, or both)</a:t>
                      </a:r>
                      <a:endParaRPr lang="en-US" sz="1200" b="1"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2042 (27.8%)</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2736 (37.0%)</a:t>
                      </a:r>
                    </a:p>
                  </a:txBody>
                  <a:tcPr marL="8438" marR="8438" marT="13716" marB="13716" anchor="ctr"/>
                </a:tc>
                <a:tc>
                  <a:txBody>
                    <a:bodyPr/>
                    <a:lstStyle/>
                    <a:p>
                      <a:pPr algn="ctr"/>
                      <a:r>
                        <a:rPr lang="en-GB" sz="1200" kern="1200" dirty="0">
                          <a:solidFill>
                            <a:schemeClr val="dk1"/>
                          </a:solidFill>
                          <a:effectLst/>
                          <a:latin typeface="Arial"/>
                          <a:ea typeface="+mn-ea"/>
                          <a:cs typeface="Arial"/>
                        </a:rPr>
                        <a:t>0.67 </a:t>
                      </a:r>
                    </a:p>
                    <a:p>
                      <a:pPr algn="ctr"/>
                      <a:r>
                        <a:rPr lang="en-GB" sz="1200" kern="1200" dirty="0">
                          <a:solidFill>
                            <a:schemeClr val="dk1"/>
                          </a:solidFill>
                          <a:effectLst/>
                          <a:latin typeface="Arial"/>
                          <a:ea typeface="+mn-ea"/>
                          <a:cs typeface="Arial"/>
                        </a:rPr>
                        <a:t>(0.63, 0.71)</a:t>
                      </a:r>
                    </a:p>
                  </a:txBody>
                  <a:tcPr marL="8438" marR="8438" marT="13716" marB="13716" anchor="ctr"/>
                </a:tc>
                <a:tc>
                  <a:txBody>
                    <a:bodyPr/>
                    <a:lstStyle/>
                    <a:p>
                      <a:pPr algn="ctr"/>
                      <a:r>
                        <a:rPr lang="en-GB" sz="1200" kern="1200" dirty="0">
                          <a:solidFill>
                            <a:schemeClr val="dk1"/>
                          </a:solidFill>
                          <a:effectLst/>
                          <a:latin typeface="Arial"/>
                          <a:ea typeface="+mn-ea"/>
                          <a:cs typeface="Arial"/>
                        </a:rPr>
                        <a:t>&lt;.001</a:t>
                      </a:r>
                    </a:p>
                  </a:txBody>
                  <a:tcPr marL="8438" marR="8438" marT="13716" marB="13716" anchor="ctr"/>
                </a:tc>
                <a:extLst>
                  <a:ext uri="{0D108BD9-81ED-4DB2-BD59-A6C34878D82A}">
                    <a16:rowId xmlns:a16="http://schemas.microsoft.com/office/drawing/2014/main" xmlns="" val="10001"/>
                  </a:ext>
                </a:extLst>
              </a:tr>
              <a:tr h="250472">
                <a:tc>
                  <a:txBody>
                    <a:bodyPr/>
                    <a:lstStyle/>
                    <a:p>
                      <a:pPr lvl="0"/>
                      <a:r>
                        <a:rPr lang="en-GB" sz="1200" b="0" dirty="0">
                          <a:latin typeface="Arial"/>
                          <a:cs typeface="Arial"/>
                        </a:rPr>
                        <a:t>First event rate per 100 pt-years</a:t>
                      </a:r>
                    </a:p>
                  </a:txBody>
                  <a:tcPr marL="68580" marR="8438" marT="13716" marB="13716" anchor="ctr"/>
                </a:tc>
                <a:tc>
                  <a:txBody>
                    <a:bodyPr/>
                    <a:lstStyle/>
                    <a:p>
                      <a:pPr algn="ctr"/>
                      <a:r>
                        <a:rPr lang="en-GB" sz="1200" kern="1200" dirty="0">
                          <a:solidFill>
                            <a:schemeClr val="dk1"/>
                          </a:solidFill>
                          <a:effectLst/>
                          <a:latin typeface="Arial"/>
                          <a:ea typeface="+mn-ea"/>
                          <a:cs typeface="Arial"/>
                        </a:rPr>
                        <a:t>10.5</a:t>
                      </a:r>
                    </a:p>
                  </a:txBody>
                  <a:tcPr marL="8438" marR="8438" marT="13716" marB="13716" anchor="ctr"/>
                </a:tc>
                <a:tc>
                  <a:txBody>
                    <a:bodyPr/>
                    <a:lstStyle/>
                    <a:p>
                      <a:pPr algn="ctr"/>
                      <a:r>
                        <a:rPr lang="en-GB" sz="1200" kern="1200" dirty="0">
                          <a:solidFill>
                            <a:schemeClr val="dk1"/>
                          </a:solidFill>
                          <a:effectLst/>
                          <a:latin typeface="Arial"/>
                          <a:ea typeface="+mn-ea"/>
                          <a:cs typeface="Arial"/>
                        </a:rPr>
                        <a:t>15.7</a:t>
                      </a:r>
                    </a:p>
                  </a:txBody>
                  <a:tcPr marL="8438" marR="8438" marT="13716" marB="13716" anchor="ctr"/>
                </a:tc>
                <a:tc>
                  <a:txBody>
                    <a:bodyPr/>
                    <a:lstStyle/>
                    <a:p>
                      <a:pPr algn="ctr"/>
                      <a:r>
                        <a:rPr lang="en-GB" sz="1200" dirty="0">
                          <a:latin typeface="Arial"/>
                          <a:cs typeface="Arial"/>
                        </a:rPr>
                        <a:t>-</a:t>
                      </a:r>
                    </a:p>
                  </a:txBody>
                  <a:tcPr marL="8438" marR="8438" marT="13716" marB="13716" anchor="ctr"/>
                </a:tc>
                <a:tc>
                  <a:txBody>
                    <a:bodyPr/>
                    <a:lstStyle/>
                    <a:p>
                      <a:pPr algn="ctr"/>
                      <a:r>
                        <a:rPr lang="en-GB" sz="1200" dirty="0">
                          <a:latin typeface="Arial"/>
                          <a:cs typeface="Arial"/>
                        </a:rPr>
                        <a:t>-</a:t>
                      </a:r>
                    </a:p>
                  </a:txBody>
                  <a:tcPr marL="8438" marR="8438" marT="13716" marB="13716" anchor="ctr"/>
                </a:tc>
                <a:extLst>
                  <a:ext uri="{0D108BD9-81ED-4DB2-BD59-A6C34878D82A}">
                    <a16:rowId xmlns:a16="http://schemas.microsoft.com/office/drawing/2014/main" xmlns="" val="10004"/>
                  </a:ext>
                </a:extLst>
              </a:tr>
              <a:tr h="250472">
                <a:tc gridSpan="5">
                  <a:txBody>
                    <a:bodyPr/>
                    <a:lstStyle/>
                    <a:p>
                      <a:endParaRPr lang="en-GB" sz="1200" dirty="0">
                        <a:latin typeface="Arial"/>
                        <a:cs typeface="Arial"/>
                      </a:endParaRPr>
                    </a:p>
                  </a:txBody>
                  <a:tcPr marL="68580" marR="8438" marT="13716" marB="13716" anchor="ctr"/>
                </a:tc>
                <a:tc hMerge="1">
                  <a:txBody>
                    <a:bodyPr/>
                    <a:lstStyle/>
                    <a:p>
                      <a:pPr algn="ctr"/>
                      <a:endParaRPr lang="en-GB" sz="1200" kern="1200" dirty="0">
                        <a:solidFill>
                          <a:schemeClr val="dk1"/>
                        </a:solidFill>
                        <a:effectLst/>
                        <a:latin typeface="Arial"/>
                        <a:ea typeface="+mn-ea"/>
                        <a:cs typeface="Arial"/>
                      </a:endParaRPr>
                    </a:p>
                  </a:txBody>
                  <a:tcPr marL="8438" marR="8438" marT="13716" marB="13716" anchor="ctr"/>
                </a:tc>
                <a:tc hMerge="1">
                  <a:txBody>
                    <a:bodyPr/>
                    <a:lstStyle/>
                    <a:p>
                      <a:pPr algn="ctr"/>
                      <a:endParaRPr lang="en-GB" sz="1200" kern="1200" dirty="0">
                        <a:solidFill>
                          <a:schemeClr val="dk1"/>
                        </a:solidFill>
                        <a:effectLst/>
                        <a:latin typeface="Arial"/>
                        <a:ea typeface="+mn-ea"/>
                        <a:cs typeface="Arial"/>
                      </a:endParaRPr>
                    </a:p>
                  </a:txBody>
                  <a:tcPr marL="8438" marR="8438" marT="13716" marB="13716" anchor="ctr"/>
                </a:tc>
                <a:tc hMerge="1">
                  <a:txBody>
                    <a:bodyPr/>
                    <a:lstStyle/>
                    <a:p>
                      <a:pPr algn="ctr"/>
                      <a:endParaRPr lang="en-GB" sz="1200" dirty="0">
                        <a:latin typeface="Arial"/>
                        <a:cs typeface="Arial"/>
                      </a:endParaRPr>
                    </a:p>
                  </a:txBody>
                  <a:tcPr marL="8438" marR="8438" marT="13716" marB="13716" anchor="ctr"/>
                </a:tc>
                <a:tc hMerge="1">
                  <a:txBody>
                    <a:bodyPr/>
                    <a:lstStyle/>
                    <a:p>
                      <a:pPr algn="l"/>
                      <a:endParaRPr lang="en-GB" sz="1200" dirty="0">
                        <a:latin typeface="Arial"/>
                        <a:cs typeface="Arial"/>
                      </a:endParaRPr>
                    </a:p>
                  </a:txBody>
                  <a:tcPr marL="8438" marR="8438" marT="13716" marB="13716" anchor="ctr"/>
                </a:tc>
                <a:extLst>
                  <a:ext uri="{0D108BD9-81ED-4DB2-BD59-A6C34878D82A}">
                    <a16:rowId xmlns:a16="http://schemas.microsoft.com/office/drawing/2014/main" xmlns="" val="10002"/>
                  </a:ext>
                </a:extLst>
              </a:tr>
              <a:tr h="448904">
                <a:tc>
                  <a:txBody>
                    <a:bodyPr/>
                    <a:lstStyle/>
                    <a:p>
                      <a:pPr marL="0" marR="0">
                        <a:spcBef>
                          <a:spcPts val="100"/>
                        </a:spcBef>
                        <a:spcAft>
                          <a:spcPts val="100"/>
                        </a:spcAft>
                      </a:pPr>
                      <a:r>
                        <a:rPr lang="en-US" sz="1200" b="1" kern="1200" dirty="0">
                          <a:solidFill>
                            <a:schemeClr val="dk1"/>
                          </a:solidFill>
                          <a:effectLst/>
                          <a:latin typeface="Arial"/>
                          <a:ea typeface="+mn-ea"/>
                          <a:cs typeface="Arial"/>
                        </a:rPr>
                        <a:t>Initiation</a:t>
                      </a:r>
                      <a:r>
                        <a:rPr lang="en-US" sz="1200" b="1" kern="1200" baseline="0" dirty="0">
                          <a:solidFill>
                            <a:schemeClr val="dk1"/>
                          </a:solidFill>
                          <a:effectLst/>
                          <a:latin typeface="Arial"/>
                          <a:ea typeface="+mn-ea"/>
                          <a:cs typeface="Arial"/>
                        </a:rPr>
                        <a:t> of additional oral antihyperglycaemic agent *</a:t>
                      </a:r>
                      <a:endParaRPr lang="en-US" sz="1200" b="1"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1743 (23.7%)</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2289 (30.9%)</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0.70 </a:t>
                      </a:r>
                    </a:p>
                    <a:p>
                      <a:pPr marL="0" marR="0" algn="ctr">
                        <a:spcBef>
                          <a:spcPts val="100"/>
                        </a:spcBef>
                        <a:spcAft>
                          <a:spcPts val="100"/>
                        </a:spcAft>
                      </a:pPr>
                      <a:r>
                        <a:rPr lang="en-US" sz="1200" kern="1200" dirty="0">
                          <a:solidFill>
                            <a:schemeClr val="dk1"/>
                          </a:solidFill>
                          <a:effectLst/>
                          <a:latin typeface="Arial"/>
                          <a:ea typeface="+mn-ea"/>
                          <a:cs typeface="Arial"/>
                        </a:rPr>
                        <a:t>(0.66, 0.75)</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&lt;.001</a:t>
                      </a:r>
                    </a:p>
                  </a:txBody>
                  <a:tcPr marL="8438" marR="8438" marT="13716" marB="13716" anchor="ctr"/>
                </a:tc>
                <a:extLst>
                  <a:ext uri="{0D108BD9-81ED-4DB2-BD59-A6C34878D82A}">
                    <a16:rowId xmlns:a16="http://schemas.microsoft.com/office/drawing/2014/main" xmlns="" val="10003"/>
                  </a:ext>
                </a:extLst>
              </a:tr>
              <a:tr h="250472">
                <a:tc>
                  <a:txBody>
                    <a:bodyPr/>
                    <a:lstStyle/>
                    <a:p>
                      <a:pPr marL="0" marR="0">
                        <a:spcBef>
                          <a:spcPts val="100"/>
                        </a:spcBef>
                        <a:spcAft>
                          <a:spcPts val="100"/>
                        </a:spcAft>
                      </a:pPr>
                      <a:r>
                        <a:rPr lang="en-US" sz="1200" kern="1200" dirty="0">
                          <a:solidFill>
                            <a:schemeClr val="dk1"/>
                          </a:solidFill>
                          <a:effectLst/>
                          <a:latin typeface="Arial"/>
                          <a:ea typeface="+mn-ea"/>
                          <a:cs typeface="Arial"/>
                        </a:rPr>
                        <a:t>First</a:t>
                      </a:r>
                      <a:r>
                        <a:rPr lang="en-US" sz="1200" kern="1200" baseline="0" dirty="0">
                          <a:solidFill>
                            <a:schemeClr val="dk1"/>
                          </a:solidFill>
                          <a:effectLst/>
                          <a:latin typeface="Arial"/>
                          <a:ea typeface="+mn-ea"/>
                          <a:cs typeface="Arial"/>
                        </a:rPr>
                        <a:t> event rate per 100 pt-years</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8.6</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12.2</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a:t>
                      </a:r>
                    </a:p>
                  </a:txBody>
                  <a:tcPr marL="8438" marR="8438" marT="13716" marB="13716" anchor="ctr"/>
                </a:tc>
                <a:extLst>
                  <a:ext uri="{0D108BD9-81ED-4DB2-BD59-A6C34878D82A}">
                    <a16:rowId xmlns:a16="http://schemas.microsoft.com/office/drawing/2014/main" xmlns="" val="10005"/>
                  </a:ext>
                </a:extLst>
              </a:tr>
              <a:tr h="250472">
                <a:tc gridSpan="5">
                  <a:txBody>
                    <a:bodyPr/>
                    <a:lstStyle/>
                    <a:p>
                      <a:pPr marL="0" marR="0">
                        <a:spcBef>
                          <a:spcPts val="100"/>
                        </a:spcBef>
                        <a:spcAft>
                          <a:spcPts val="100"/>
                        </a:spcAft>
                      </a:pPr>
                      <a:endParaRPr lang="en-US" sz="1200" kern="1200" dirty="0">
                        <a:solidFill>
                          <a:schemeClr val="dk1"/>
                        </a:solidFill>
                        <a:effectLst/>
                        <a:latin typeface="Arial"/>
                        <a:ea typeface="+mn-ea"/>
                        <a:cs typeface="Arial"/>
                      </a:endParaRPr>
                    </a:p>
                  </a:txBody>
                  <a:tcPr marL="68580" marR="8438" marT="13716" marB="13716" anchor="ctr"/>
                </a:tc>
                <a:tc hMerge="1">
                  <a:txBody>
                    <a:bodyPr/>
                    <a:lstStyle/>
                    <a:p>
                      <a:pPr marL="0" marR="0" algn="ctr">
                        <a:spcBef>
                          <a:spcPts val="100"/>
                        </a:spcBef>
                        <a:spcAft>
                          <a:spcPts val="100"/>
                        </a:spcAft>
                      </a:pPr>
                      <a:endParaRPr lang="en-US" sz="1200" kern="1200" dirty="0">
                        <a:solidFill>
                          <a:schemeClr val="dk1"/>
                        </a:solidFill>
                        <a:effectLst/>
                        <a:latin typeface="Arial"/>
                        <a:ea typeface="+mn-ea"/>
                        <a:cs typeface="Arial"/>
                      </a:endParaRPr>
                    </a:p>
                  </a:txBody>
                  <a:tcPr marL="8438" marR="8438" marT="13716" marB="13716" anchor="ctr"/>
                </a:tc>
                <a:tc hMerge="1">
                  <a:txBody>
                    <a:bodyPr/>
                    <a:lstStyle/>
                    <a:p>
                      <a:pPr marL="0" marR="0" algn="ctr">
                        <a:spcBef>
                          <a:spcPts val="100"/>
                        </a:spcBef>
                        <a:spcAft>
                          <a:spcPts val="100"/>
                        </a:spcAft>
                      </a:pPr>
                      <a:endParaRPr lang="en-US" sz="1200" kern="1200" dirty="0">
                        <a:solidFill>
                          <a:schemeClr val="dk1"/>
                        </a:solidFill>
                        <a:effectLst/>
                        <a:latin typeface="Arial"/>
                        <a:ea typeface="+mn-ea"/>
                        <a:cs typeface="Arial"/>
                      </a:endParaRPr>
                    </a:p>
                  </a:txBody>
                  <a:tcPr marL="8438" marR="8438" marT="13716" marB="13716" anchor="ctr"/>
                </a:tc>
                <a:tc hMerge="1">
                  <a:txBody>
                    <a:bodyPr/>
                    <a:lstStyle/>
                    <a:p>
                      <a:pPr marL="0" marR="0" algn="ctr">
                        <a:spcBef>
                          <a:spcPts val="100"/>
                        </a:spcBef>
                        <a:spcAft>
                          <a:spcPts val="100"/>
                        </a:spcAft>
                      </a:pPr>
                      <a:endParaRPr lang="en-US" sz="1200" kern="1200" dirty="0">
                        <a:solidFill>
                          <a:schemeClr val="dk1"/>
                        </a:solidFill>
                        <a:effectLst/>
                        <a:latin typeface="Arial"/>
                        <a:ea typeface="+mn-ea"/>
                        <a:cs typeface="Arial"/>
                      </a:endParaRPr>
                    </a:p>
                  </a:txBody>
                  <a:tcPr marL="8438" marR="8438" marT="13716" marB="13716" anchor="ctr"/>
                </a:tc>
                <a:tc hMerge="1">
                  <a:txBody>
                    <a:bodyPr/>
                    <a:lstStyle/>
                    <a:p>
                      <a:pPr marL="0" marR="0" algn="ctr">
                        <a:spcBef>
                          <a:spcPts val="100"/>
                        </a:spcBef>
                        <a:spcAft>
                          <a:spcPts val="100"/>
                        </a:spcAft>
                      </a:pP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6"/>
                  </a:ext>
                </a:extLst>
              </a:tr>
              <a:tr h="448904">
                <a:tc>
                  <a:txBody>
                    <a:bodyPr/>
                    <a:lstStyle/>
                    <a:p>
                      <a:pPr marL="0" marR="0">
                        <a:spcBef>
                          <a:spcPts val="100"/>
                        </a:spcBef>
                        <a:spcAft>
                          <a:spcPts val="100"/>
                        </a:spcAft>
                      </a:pPr>
                      <a:r>
                        <a:rPr lang="en-US" sz="1200" b="1" kern="1200" dirty="0">
                          <a:solidFill>
                            <a:schemeClr val="dk1"/>
                          </a:solidFill>
                          <a:effectLst/>
                          <a:latin typeface="Arial"/>
                          <a:ea typeface="+mn-ea"/>
                          <a:cs typeface="Arial"/>
                        </a:rPr>
                        <a:t>Initiation</a:t>
                      </a:r>
                      <a:r>
                        <a:rPr lang="en-US" sz="1200" b="1" kern="1200" baseline="0" dirty="0">
                          <a:solidFill>
                            <a:schemeClr val="dk1"/>
                          </a:solidFill>
                          <a:effectLst/>
                          <a:latin typeface="Arial"/>
                          <a:ea typeface="+mn-ea"/>
                          <a:cs typeface="Arial"/>
                        </a:rPr>
                        <a:t> of first chronic insulin therapy</a:t>
                      </a:r>
                      <a:endParaRPr lang="en-US" sz="1200" b="1"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515 (7.0%)</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811 (11.0%)</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0.61 </a:t>
                      </a:r>
                    </a:p>
                    <a:p>
                      <a:pPr marL="0" marR="0" algn="ctr">
                        <a:spcBef>
                          <a:spcPts val="100"/>
                        </a:spcBef>
                        <a:spcAft>
                          <a:spcPts val="100"/>
                        </a:spcAft>
                      </a:pPr>
                      <a:r>
                        <a:rPr lang="en-US" sz="1200" kern="1200" dirty="0">
                          <a:solidFill>
                            <a:schemeClr val="dk1"/>
                          </a:solidFill>
                          <a:effectLst/>
                          <a:latin typeface="Arial"/>
                          <a:ea typeface="+mn-ea"/>
                          <a:cs typeface="Arial"/>
                        </a:rPr>
                        <a:t>(0.54, 0.68)</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&lt;.001</a:t>
                      </a:r>
                    </a:p>
                  </a:txBody>
                  <a:tcPr marL="8438" marR="8438" marT="13716" marB="13716" anchor="ctr"/>
                </a:tc>
                <a:extLst>
                  <a:ext uri="{0D108BD9-81ED-4DB2-BD59-A6C34878D82A}">
                    <a16:rowId xmlns:a16="http://schemas.microsoft.com/office/drawing/2014/main" xmlns="" val="10007"/>
                  </a:ext>
                </a:extLst>
              </a:tr>
              <a:tr h="250472">
                <a:tc>
                  <a:txBody>
                    <a:bodyPr/>
                    <a:lstStyle/>
                    <a:p>
                      <a:pPr marL="0" marR="0">
                        <a:spcBef>
                          <a:spcPts val="100"/>
                        </a:spcBef>
                        <a:spcAft>
                          <a:spcPts val="100"/>
                        </a:spcAft>
                      </a:pPr>
                      <a:r>
                        <a:rPr lang="en-US" sz="1200" b="0" kern="1200" dirty="0">
                          <a:solidFill>
                            <a:schemeClr val="dk1"/>
                          </a:solidFill>
                          <a:effectLst/>
                          <a:latin typeface="Arial"/>
                          <a:ea typeface="+mn-ea"/>
                          <a:cs typeface="Arial"/>
                        </a:rPr>
                        <a:t>First event rate per 100 pt-years</a:t>
                      </a:r>
                    </a:p>
                  </a:txBody>
                  <a:tcPr marL="68580"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2.3</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3.8</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a:t>
                      </a:r>
                    </a:p>
                  </a:txBody>
                  <a:tcPr marL="8438" marR="8438" marT="13716" marB="13716" anchor="ctr"/>
                </a:tc>
                <a:tc>
                  <a:txBody>
                    <a:bodyPr/>
                    <a:lstStyle/>
                    <a:p>
                      <a:pPr marL="0" marR="0" algn="ctr">
                        <a:spcBef>
                          <a:spcPts val="100"/>
                        </a:spcBef>
                        <a:spcAft>
                          <a:spcPts val="100"/>
                        </a:spcAft>
                      </a:pPr>
                      <a:r>
                        <a:rPr lang="en-US" sz="1200" kern="1200" dirty="0">
                          <a:solidFill>
                            <a:schemeClr val="dk1"/>
                          </a:solidFill>
                          <a:effectLst/>
                          <a:latin typeface="Arial"/>
                          <a:ea typeface="+mn-ea"/>
                          <a:cs typeface="Arial"/>
                        </a:rPr>
                        <a:t>-</a:t>
                      </a:r>
                    </a:p>
                  </a:txBody>
                  <a:tcPr marL="8438" marR="8438" marT="13716" marB="13716" anchor="ctr"/>
                </a:tc>
                <a:extLst>
                  <a:ext uri="{0D108BD9-81ED-4DB2-BD59-A6C34878D82A}">
                    <a16:rowId xmlns:a16="http://schemas.microsoft.com/office/drawing/2014/main" xmlns="" val="10008"/>
                  </a:ext>
                </a:extLst>
              </a:tr>
            </a:tbl>
          </a:graphicData>
        </a:graphic>
      </p:graphicFrame>
      <p:sp>
        <p:nvSpPr>
          <p:cNvPr id="7" name="TextBox 6"/>
          <p:cNvSpPr txBox="1"/>
          <p:nvPr/>
        </p:nvSpPr>
        <p:spPr>
          <a:xfrm>
            <a:off x="322879" y="4283840"/>
            <a:ext cx="8722647" cy="684803"/>
          </a:xfrm>
          <a:prstGeom prst="rect">
            <a:avLst/>
          </a:prstGeom>
          <a:noFill/>
        </p:spPr>
        <p:txBody>
          <a:bodyPr wrap="square" lIns="68580" tIns="34290" rIns="68580" bIns="34290" rtlCol="0">
            <a:spAutoFit/>
          </a:bodyPr>
          <a:lstStyle/>
          <a:p>
            <a:r>
              <a:rPr lang="en-GB" sz="1000" b="1" i="1" dirty="0">
                <a:solidFill>
                  <a:schemeClr val="accent1"/>
                </a:solidFill>
                <a:latin typeface="Arial" panose="020B0604020202020204" pitchFamily="34" charset="0"/>
                <a:cs typeface="Arial" panose="020B0604020202020204" pitchFamily="34" charset="0"/>
              </a:rPr>
              <a:t>*</a:t>
            </a:r>
            <a:r>
              <a:rPr lang="en-GB" sz="1000" i="1" dirty="0">
                <a:solidFill>
                  <a:schemeClr val="accent1"/>
                </a:solidFill>
                <a:latin typeface="Arial" panose="020B0604020202020204" pitchFamily="34" charset="0"/>
                <a:cs typeface="Arial" panose="020B0604020202020204" pitchFamily="34" charset="0"/>
              </a:rPr>
              <a:t> Oral antihyperglycemic agents included Biguanides, Sulfonylureas, Thiazolidinediones, Non-sulfonylurea secretagogues, Alpha-glucosidase inhibitors, GLP-1 receptor agonists, SGLT-2 inhibitors, DPP-4 inhibitors, and ‘Other’ antihyperglycemic agents. Information regarding SGLT-2 inhibitor usage and 'other’ antihyperglycemic agent usage was added to the eCRF on 09may2013. Subjects were assumed to have not taken those medications in cases where the medication variable at baseline is missing. </a:t>
            </a:r>
            <a:endParaRPr lang="en-US" sz="1000" i="1" dirty="0">
              <a:solidFill>
                <a:schemeClr val="accent1"/>
              </a:solidFill>
              <a:latin typeface="Arial" panose="020B0604020202020204" pitchFamily="34" charset="0"/>
              <a:cs typeface="Arial" panose="020B0604020202020204" pitchFamily="34" charset="0"/>
            </a:endParaRPr>
          </a:p>
        </p:txBody>
      </p:sp>
      <p:sp>
        <p:nvSpPr>
          <p:cNvPr id="5" name="Rectangle 4"/>
          <p:cNvSpPr/>
          <p:nvPr/>
        </p:nvSpPr>
        <p:spPr>
          <a:xfrm>
            <a:off x="420914" y="2547257"/>
            <a:ext cx="8367486" cy="1736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93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Presenter Disclosure Information</a:t>
            </a:r>
          </a:p>
        </p:txBody>
      </p:sp>
      <p:sp>
        <p:nvSpPr>
          <p:cNvPr id="3" name="Content Placeholder 2"/>
          <p:cNvSpPr>
            <a:spLocks noGrp="1"/>
          </p:cNvSpPr>
          <p:nvPr>
            <p:ph idx="1"/>
          </p:nvPr>
        </p:nvSpPr>
        <p:spPr>
          <a:xfrm>
            <a:off x="148552" y="1127390"/>
            <a:ext cx="8059838" cy="3475247"/>
          </a:xfrm>
        </p:spPr>
        <p:txBody>
          <a:bodyPr>
            <a:normAutofit/>
          </a:bodyPr>
          <a:lstStyle/>
          <a:p>
            <a:pPr marL="0" indent="0">
              <a:buNone/>
            </a:pPr>
            <a:r>
              <a:rPr lang="en-GB" b="1" dirty="0"/>
              <a:t>Research support:</a:t>
            </a:r>
          </a:p>
          <a:p>
            <a:pPr marL="171450" lvl="1">
              <a:spcBef>
                <a:spcPts val="750"/>
              </a:spcBef>
              <a:buClr>
                <a:srgbClr val="8A0054"/>
              </a:buClr>
            </a:pPr>
            <a:r>
              <a:rPr lang="en-GB" sz="2100" dirty="0"/>
              <a:t>AstraZeneca, Amgen, GlaxoSmithKline</a:t>
            </a:r>
          </a:p>
          <a:p>
            <a:pPr marL="0" indent="0">
              <a:buNone/>
            </a:pPr>
            <a:endParaRPr lang="en-GB" dirty="0"/>
          </a:p>
          <a:p>
            <a:pPr marL="0" indent="0">
              <a:buNone/>
            </a:pPr>
            <a:r>
              <a:rPr lang="en-GB" b="1" dirty="0"/>
              <a:t>Advisory boards:</a:t>
            </a:r>
          </a:p>
          <a:p>
            <a:r>
              <a:rPr lang="en-GB" dirty="0"/>
              <a:t>Amgen, </a:t>
            </a:r>
            <a:r>
              <a:rPr lang="en-GB" dirty="0" err="1"/>
              <a:t>Boehringer-Ingelheim</a:t>
            </a:r>
            <a:endParaRPr lang="en-GB" dirty="0"/>
          </a:p>
          <a:p>
            <a:pPr marL="342900" lvl="1" indent="0">
              <a:buClr>
                <a:srgbClr val="82786F"/>
              </a:buClr>
              <a:buNone/>
            </a:pPr>
            <a:endParaRPr lang="en-GB" dirty="0"/>
          </a:p>
        </p:txBody>
      </p:sp>
    </p:spTree>
    <p:extLst>
      <p:ext uri="{BB962C8B-B14F-4D97-AF65-F5344CB8AC3E}">
        <p14:creationId xmlns:p14="http://schemas.microsoft.com/office/powerpoint/2010/main" val="76976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Antihyperglycaemic Medication Usage</a:t>
            </a:r>
          </a:p>
        </p:txBody>
      </p:sp>
      <p:grpSp>
        <p:nvGrpSpPr>
          <p:cNvPr id="4" name="Group 3"/>
          <p:cNvGrpSpPr/>
          <p:nvPr/>
        </p:nvGrpSpPr>
        <p:grpSpPr>
          <a:xfrm>
            <a:off x="49238" y="628923"/>
            <a:ext cx="8883747" cy="3717994"/>
            <a:chOff x="49238" y="628923"/>
            <a:chExt cx="8883747" cy="3717994"/>
          </a:xfrm>
        </p:grpSpPr>
        <p:graphicFrame>
          <p:nvGraphicFramePr>
            <p:cNvPr id="6" name="Chart 5"/>
            <p:cNvGraphicFramePr>
              <a:graphicFrameLocks/>
            </p:cNvGraphicFramePr>
            <p:nvPr>
              <p:extLst>
                <p:ext uri="{D42A27DB-BD31-4B8C-83A1-F6EECF244321}">
                  <p14:modId xmlns:p14="http://schemas.microsoft.com/office/powerpoint/2010/main" val="3925672506"/>
                </p:ext>
              </p:extLst>
            </p:nvPr>
          </p:nvGraphicFramePr>
          <p:xfrm>
            <a:off x="49238" y="628923"/>
            <a:ext cx="8883747" cy="37179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58130" y="2534810"/>
              <a:ext cx="367554" cy="230832"/>
            </a:xfrm>
            <a:prstGeom prst="rect">
              <a:avLst/>
            </a:prstGeom>
            <a:solidFill>
              <a:schemeClr val="bg1"/>
            </a:solidFill>
          </p:spPr>
          <p:txBody>
            <a:bodyPr wrap="square" lIns="68580" tIns="34290" rIns="68580" bIns="34290" rtlCol="0">
              <a:spAutoFit/>
            </a:bodyPr>
            <a:lstStyle/>
            <a:p>
              <a:r>
                <a:rPr lang="en-GB" sz="1050" b="1" dirty="0">
                  <a:solidFill>
                    <a:srgbClr val="8A0054"/>
                  </a:solidFill>
                  <a:latin typeface="Arial"/>
                  <a:cs typeface="Arial"/>
                </a:rPr>
                <a:t>356</a:t>
              </a:r>
            </a:p>
          </p:txBody>
        </p:sp>
        <p:sp>
          <p:nvSpPr>
            <p:cNvPr id="8" name="TextBox 7"/>
            <p:cNvSpPr txBox="1"/>
            <p:nvPr/>
          </p:nvSpPr>
          <p:spPr>
            <a:xfrm>
              <a:off x="1225683" y="2303978"/>
              <a:ext cx="413203" cy="230832"/>
            </a:xfrm>
            <a:prstGeom prst="rect">
              <a:avLst/>
            </a:prstGeom>
            <a:solidFill>
              <a:schemeClr val="bg1"/>
            </a:solidFill>
          </p:spPr>
          <p:txBody>
            <a:bodyPr wrap="square" lIns="68580" tIns="34290" rIns="68580" bIns="34290" rtlCol="0">
              <a:spAutoFit/>
            </a:bodyPr>
            <a:lstStyle/>
            <a:p>
              <a:r>
                <a:rPr lang="en-GB" sz="1050" b="1" dirty="0">
                  <a:solidFill>
                    <a:schemeClr val="accent5"/>
                  </a:solidFill>
                  <a:latin typeface="Arial"/>
                  <a:cs typeface="Arial"/>
                </a:rPr>
                <a:t>450</a:t>
              </a:r>
            </a:p>
          </p:txBody>
        </p:sp>
        <p:sp>
          <p:nvSpPr>
            <p:cNvPr id="9" name="TextBox 8"/>
            <p:cNvSpPr txBox="1"/>
            <p:nvPr/>
          </p:nvSpPr>
          <p:spPr>
            <a:xfrm>
              <a:off x="2018714" y="2187306"/>
              <a:ext cx="394697" cy="230832"/>
            </a:xfrm>
            <a:prstGeom prst="rect">
              <a:avLst/>
            </a:prstGeom>
            <a:solidFill>
              <a:schemeClr val="bg1"/>
            </a:solidFill>
          </p:spPr>
          <p:txBody>
            <a:bodyPr wrap="square" lIns="68580" tIns="34290" rIns="68580" bIns="34290" rtlCol="0">
              <a:spAutoFit/>
            </a:bodyPr>
            <a:lstStyle/>
            <a:p>
              <a:pPr algn="ctr"/>
              <a:r>
                <a:rPr lang="en-GB" sz="1050" b="1" dirty="0">
                  <a:solidFill>
                    <a:srgbClr val="8A0054"/>
                  </a:solidFill>
                  <a:latin typeface="Arial"/>
                  <a:cs typeface="Arial"/>
                </a:rPr>
                <a:t>508</a:t>
              </a:r>
            </a:p>
          </p:txBody>
        </p:sp>
        <p:sp>
          <p:nvSpPr>
            <p:cNvPr id="10" name="TextBox 9"/>
            <p:cNvSpPr txBox="1"/>
            <p:nvPr/>
          </p:nvSpPr>
          <p:spPr>
            <a:xfrm>
              <a:off x="2364174" y="1884726"/>
              <a:ext cx="440254" cy="230832"/>
            </a:xfrm>
            <a:prstGeom prst="rect">
              <a:avLst/>
            </a:prstGeom>
            <a:solidFill>
              <a:schemeClr val="bg1"/>
            </a:solidFill>
          </p:spPr>
          <p:txBody>
            <a:bodyPr wrap="square" lIns="68580" tIns="34290" rIns="68580" bIns="34290" rtlCol="0">
              <a:spAutoFit/>
            </a:bodyPr>
            <a:lstStyle/>
            <a:p>
              <a:pPr algn="ctr"/>
              <a:r>
                <a:rPr lang="en-GB" sz="1050" b="1" dirty="0">
                  <a:solidFill>
                    <a:schemeClr val="accent5"/>
                  </a:solidFill>
                  <a:latin typeface="Arial"/>
                  <a:cs typeface="Arial"/>
                </a:rPr>
                <a:t>652</a:t>
              </a:r>
            </a:p>
          </p:txBody>
        </p:sp>
      </p:grpSp>
      <p:sp>
        <p:nvSpPr>
          <p:cNvPr id="12" name="TextBox 11"/>
          <p:cNvSpPr txBox="1"/>
          <p:nvPr/>
        </p:nvSpPr>
        <p:spPr>
          <a:xfrm>
            <a:off x="420462" y="4265930"/>
            <a:ext cx="8632098" cy="746358"/>
          </a:xfrm>
          <a:prstGeom prst="rect">
            <a:avLst/>
          </a:prstGeom>
          <a:noFill/>
        </p:spPr>
        <p:txBody>
          <a:bodyPr wrap="square" lIns="68580" tIns="34290" rIns="68580" bIns="34290" rtlCol="0">
            <a:spAutoFit/>
          </a:bodyPr>
          <a:lstStyle/>
          <a:p>
            <a:r>
              <a:rPr lang="en-GB" sz="1100" i="1" dirty="0">
                <a:solidFill>
                  <a:schemeClr val="accent1"/>
                </a:solidFill>
                <a:latin typeface="Arial"/>
                <a:cs typeface="Arial"/>
              </a:rPr>
              <a:t>Subjects are considered to have taken a new medication if there is no indication of usage at baseline visit as well as indication of usage during at least one post-randomisation visit. Percentages presented are for available data. </a:t>
            </a:r>
          </a:p>
          <a:p>
            <a:r>
              <a:rPr lang="en-GB" sz="1100" i="1" dirty="0">
                <a:solidFill>
                  <a:schemeClr val="accent1"/>
                </a:solidFill>
                <a:latin typeface="Arial"/>
                <a:cs typeface="Arial"/>
              </a:rPr>
              <a:t>* Information regarding SGLT-2 inhibitor usage was added to the eCRF on 9th May, 2013. Percentages presented are for ITT population.</a:t>
            </a:r>
          </a:p>
          <a:p>
            <a:r>
              <a:rPr lang="en-GB" sz="1100" i="1" dirty="0">
                <a:solidFill>
                  <a:schemeClr val="accent1"/>
                </a:solidFill>
                <a:latin typeface="Arial"/>
                <a:cs typeface="Arial"/>
              </a:rPr>
              <a:t>** Includes GLP-1 receptor agonist usage other than study medication</a:t>
            </a:r>
          </a:p>
        </p:txBody>
      </p:sp>
    </p:spTree>
    <p:extLst>
      <p:ext uri="{BB962C8B-B14F-4D97-AF65-F5344CB8AC3E}">
        <p14:creationId xmlns:p14="http://schemas.microsoft.com/office/powerpoint/2010/main" val="2283087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14383"/>
            <a:ext cx="7886700" cy="537317"/>
          </a:xfrm>
        </p:spPr>
        <p:txBody>
          <a:bodyPr/>
          <a:lstStyle/>
          <a:p>
            <a:r>
              <a:rPr lang="en-GB" dirty="0"/>
              <a:t>Between Group Body Weight Differences Over Time</a:t>
            </a:r>
          </a:p>
        </p:txBody>
      </p:sp>
      <p:sp>
        <p:nvSpPr>
          <p:cNvPr id="3" name="Rectangle 2"/>
          <p:cNvSpPr/>
          <p:nvPr/>
        </p:nvSpPr>
        <p:spPr>
          <a:xfrm>
            <a:off x="1128712" y="900113"/>
            <a:ext cx="3000375" cy="264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pic>
        <p:nvPicPr>
          <p:cNvPr id="6" name="Picture 5" descr="slide30_08sep2017.png">
            <a:extLst>
              <a:ext uri="{FF2B5EF4-FFF2-40B4-BE49-F238E27FC236}">
                <a16:creationId xmlns:a16="http://schemas.microsoft.com/office/drawing/2014/main" xmlns="" id="{E17A4FE3-5D2E-4D1A-95AC-B4D118FE7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50" y="459144"/>
            <a:ext cx="5665418" cy="4160114"/>
          </a:xfrm>
          <a:prstGeom prst="rect">
            <a:avLst/>
          </a:prstGeom>
        </p:spPr>
      </p:pic>
      <p:sp>
        <p:nvSpPr>
          <p:cNvPr id="7" name="Rectangle 6">
            <a:extLst>
              <a:ext uri="{FF2B5EF4-FFF2-40B4-BE49-F238E27FC236}">
                <a16:creationId xmlns:a16="http://schemas.microsoft.com/office/drawing/2014/main" xmlns="" id="{BDF2FFEB-4859-4014-8E62-4606FE3A57C5}"/>
              </a:ext>
            </a:extLst>
          </p:cNvPr>
          <p:cNvSpPr/>
          <p:nvPr/>
        </p:nvSpPr>
        <p:spPr>
          <a:xfrm>
            <a:off x="532040" y="4669845"/>
            <a:ext cx="8392221" cy="236924"/>
          </a:xfrm>
          <a:prstGeom prst="rect">
            <a:avLst/>
          </a:prstGeom>
        </p:spPr>
        <p:txBody>
          <a:bodyPr wrap="square" lIns="68580" tIns="34290" rIns="68580" bIns="34290">
            <a:spAutoFit/>
          </a:bodyPr>
          <a:lstStyle/>
          <a:p>
            <a:pPr>
              <a:lnSpc>
                <a:spcPct val="120000"/>
              </a:lnSpc>
            </a:pPr>
            <a:r>
              <a:rPr lang="en-GB" sz="1000" i="1" dirty="0">
                <a:solidFill>
                  <a:schemeClr val="accent1"/>
                </a:solidFill>
                <a:latin typeface="Arial"/>
                <a:cs typeface="Arial"/>
              </a:rPr>
              <a:t> Overall least squares mean difference was estimated from the model including only patients with baseline and at least one post-baseline measure</a:t>
            </a:r>
          </a:p>
        </p:txBody>
      </p:sp>
    </p:spTree>
    <p:extLst>
      <p:ext uri="{BB962C8B-B14F-4D97-AF65-F5344CB8AC3E}">
        <p14:creationId xmlns:p14="http://schemas.microsoft.com/office/powerpoint/2010/main" val="177964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3" y="43385"/>
            <a:ext cx="8231360" cy="537317"/>
          </a:xfrm>
        </p:spPr>
        <p:txBody>
          <a:bodyPr>
            <a:normAutofit/>
          </a:bodyPr>
          <a:lstStyle/>
          <a:p>
            <a:r>
              <a:rPr lang="en-GB" dirty="0"/>
              <a:t>Between Group Blood Pressure Differences Over Time</a:t>
            </a:r>
            <a:endParaRPr lang="en-GB" dirty="0">
              <a:solidFill>
                <a:schemeClr val="tx1"/>
              </a:solidFill>
            </a:endParaRPr>
          </a:p>
        </p:txBody>
      </p:sp>
      <p:sp>
        <p:nvSpPr>
          <p:cNvPr id="3" name="Rectangle 2"/>
          <p:cNvSpPr/>
          <p:nvPr/>
        </p:nvSpPr>
        <p:spPr>
          <a:xfrm>
            <a:off x="985838" y="801171"/>
            <a:ext cx="3107531" cy="24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pic>
        <p:nvPicPr>
          <p:cNvPr id="8" name="Picture 7" descr="slide31_08sep2017.png">
            <a:extLst>
              <a:ext uri="{FF2B5EF4-FFF2-40B4-BE49-F238E27FC236}">
                <a16:creationId xmlns:a16="http://schemas.microsoft.com/office/drawing/2014/main" xmlns="" id="{41D62223-BEBE-4CA6-A24D-35B062F26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86" y="601966"/>
            <a:ext cx="6835744" cy="3979561"/>
          </a:xfrm>
          <a:prstGeom prst="rect">
            <a:avLst/>
          </a:prstGeom>
        </p:spPr>
      </p:pic>
      <p:sp>
        <p:nvSpPr>
          <p:cNvPr id="9" name="Rectangle 8">
            <a:extLst>
              <a:ext uri="{FF2B5EF4-FFF2-40B4-BE49-F238E27FC236}">
                <a16:creationId xmlns:a16="http://schemas.microsoft.com/office/drawing/2014/main" xmlns="" id="{7B5E0BB1-8E80-4AC7-ABC0-5791BD770108}"/>
              </a:ext>
            </a:extLst>
          </p:cNvPr>
          <p:cNvSpPr/>
          <p:nvPr/>
        </p:nvSpPr>
        <p:spPr>
          <a:xfrm>
            <a:off x="532040" y="4669845"/>
            <a:ext cx="8392221" cy="236924"/>
          </a:xfrm>
          <a:prstGeom prst="rect">
            <a:avLst/>
          </a:prstGeom>
        </p:spPr>
        <p:txBody>
          <a:bodyPr wrap="square" lIns="68580" tIns="34290" rIns="68580" bIns="34290">
            <a:spAutoFit/>
          </a:bodyPr>
          <a:lstStyle/>
          <a:p>
            <a:pPr>
              <a:lnSpc>
                <a:spcPct val="120000"/>
              </a:lnSpc>
            </a:pPr>
            <a:r>
              <a:rPr lang="en-GB" sz="1000" i="1" dirty="0">
                <a:solidFill>
                  <a:schemeClr val="accent1"/>
                </a:solidFill>
                <a:latin typeface="Arial"/>
                <a:cs typeface="Arial"/>
              </a:rPr>
              <a:t> Overall least squares mean difference was estimated from the model including only patients with baseline and at least one post-baseline measure</a:t>
            </a:r>
          </a:p>
        </p:txBody>
      </p:sp>
    </p:spTree>
    <p:extLst>
      <p:ext uri="{BB962C8B-B14F-4D97-AF65-F5344CB8AC3E}">
        <p14:creationId xmlns:p14="http://schemas.microsoft.com/office/powerpoint/2010/main" val="176938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5853"/>
            <a:ext cx="7886700" cy="537317"/>
          </a:xfrm>
        </p:spPr>
        <p:txBody>
          <a:bodyPr/>
          <a:lstStyle/>
          <a:p>
            <a:r>
              <a:rPr lang="en-GB" dirty="0"/>
              <a:t>Between Group Heart Rate Differences Over Time</a:t>
            </a:r>
          </a:p>
        </p:txBody>
      </p:sp>
      <p:sp>
        <p:nvSpPr>
          <p:cNvPr id="3" name="Rectangle 2"/>
          <p:cNvSpPr/>
          <p:nvPr/>
        </p:nvSpPr>
        <p:spPr>
          <a:xfrm>
            <a:off x="1100137" y="742951"/>
            <a:ext cx="2957513" cy="300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pic>
        <p:nvPicPr>
          <p:cNvPr id="6" name="Picture 5" descr="slide32_08sep2017.png">
            <a:extLst>
              <a:ext uri="{FF2B5EF4-FFF2-40B4-BE49-F238E27FC236}">
                <a16:creationId xmlns:a16="http://schemas.microsoft.com/office/drawing/2014/main" xmlns="" id="{50C1A220-FA07-4590-BFB2-91930AA28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47" y="446403"/>
            <a:ext cx="5739440" cy="4211948"/>
          </a:xfrm>
          <a:prstGeom prst="rect">
            <a:avLst/>
          </a:prstGeom>
        </p:spPr>
      </p:pic>
      <p:sp>
        <p:nvSpPr>
          <p:cNvPr id="8" name="Rectangle 7">
            <a:extLst>
              <a:ext uri="{FF2B5EF4-FFF2-40B4-BE49-F238E27FC236}">
                <a16:creationId xmlns:a16="http://schemas.microsoft.com/office/drawing/2014/main" xmlns="" id="{81FE27E8-8087-44D8-A246-4E3CEECB5CC2}"/>
              </a:ext>
            </a:extLst>
          </p:cNvPr>
          <p:cNvSpPr/>
          <p:nvPr/>
        </p:nvSpPr>
        <p:spPr>
          <a:xfrm>
            <a:off x="532040" y="4669845"/>
            <a:ext cx="8392221" cy="236924"/>
          </a:xfrm>
          <a:prstGeom prst="rect">
            <a:avLst/>
          </a:prstGeom>
        </p:spPr>
        <p:txBody>
          <a:bodyPr wrap="square" lIns="68580" tIns="34290" rIns="68580" bIns="34290">
            <a:spAutoFit/>
          </a:bodyPr>
          <a:lstStyle/>
          <a:p>
            <a:pPr>
              <a:lnSpc>
                <a:spcPct val="120000"/>
              </a:lnSpc>
            </a:pPr>
            <a:r>
              <a:rPr lang="en-GB" sz="1000" i="1" dirty="0">
                <a:solidFill>
                  <a:schemeClr val="accent1"/>
                </a:solidFill>
                <a:latin typeface="Arial"/>
                <a:cs typeface="Arial"/>
              </a:rPr>
              <a:t> Overall least squares mean difference was estimated from the model including only patients with baseline and at least one post-baseline measure</a:t>
            </a:r>
          </a:p>
        </p:txBody>
      </p:sp>
    </p:spTree>
    <p:extLst>
      <p:ext uri="{BB962C8B-B14F-4D97-AF65-F5344CB8AC3E}">
        <p14:creationId xmlns:p14="http://schemas.microsoft.com/office/powerpoint/2010/main" val="4176084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15099" y="1299900"/>
            <a:ext cx="7466029" cy="3281527"/>
          </a:xfrm>
        </p:spPr>
        <p:txBody>
          <a:bodyPr>
            <a:normAutofit/>
          </a:bodyPr>
          <a:lstStyle/>
          <a:p>
            <a:r>
              <a:rPr lang="en-GB" sz="4100" dirty="0"/>
              <a:t>Safety Data</a:t>
            </a:r>
            <a:br>
              <a:rPr lang="en-GB" sz="4100" dirty="0"/>
            </a:br>
            <a:r>
              <a:rPr lang="en-GB" sz="4100" dirty="0"/>
              <a:t/>
            </a:r>
            <a:br>
              <a:rPr lang="en-GB" sz="4100" dirty="0"/>
            </a:br>
            <a:r>
              <a:rPr lang="en-GB" sz="3000" b="0" dirty="0"/>
              <a:t>Bernard Zinman, MD</a:t>
            </a:r>
            <a:br>
              <a:rPr lang="en-GB" sz="3000" b="0" dirty="0"/>
            </a:br>
            <a:r>
              <a:rPr lang="en-GB" sz="3000" b="0" i="1" dirty="0"/>
              <a:t>Lunenfeld Tanenbaum Research Institute, University of Toronto</a:t>
            </a:r>
          </a:p>
        </p:txBody>
      </p:sp>
    </p:spTree>
    <p:extLst>
      <p:ext uri="{BB962C8B-B14F-4D97-AF65-F5344CB8AC3E}">
        <p14:creationId xmlns:p14="http://schemas.microsoft.com/office/powerpoint/2010/main" val="2398561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Presenter Disclosure Information</a:t>
            </a:r>
          </a:p>
        </p:txBody>
      </p:sp>
      <p:sp>
        <p:nvSpPr>
          <p:cNvPr id="3" name="Content Placeholder 2"/>
          <p:cNvSpPr>
            <a:spLocks noGrp="1"/>
          </p:cNvSpPr>
          <p:nvPr>
            <p:ph idx="1"/>
          </p:nvPr>
        </p:nvSpPr>
        <p:spPr>
          <a:xfrm>
            <a:off x="179759" y="1176882"/>
            <a:ext cx="7905283" cy="3608539"/>
          </a:xfrm>
        </p:spPr>
        <p:txBody>
          <a:bodyPr>
            <a:normAutofit/>
          </a:bodyPr>
          <a:lstStyle/>
          <a:p>
            <a:pPr marL="0" indent="0">
              <a:buNone/>
            </a:pPr>
            <a:r>
              <a:rPr lang="en-GB" b="1" dirty="0"/>
              <a:t>Grant support:</a:t>
            </a:r>
          </a:p>
          <a:p>
            <a:pPr marL="171450" lvl="1">
              <a:spcBef>
                <a:spcPts val="750"/>
              </a:spcBef>
              <a:buClr>
                <a:srgbClr val="8A0054"/>
              </a:buClr>
            </a:pPr>
            <a:r>
              <a:rPr lang="en-GB" sz="2100" dirty="0" err="1"/>
              <a:t>Boehringer-Ingelheim</a:t>
            </a:r>
            <a:r>
              <a:rPr lang="en-GB" sz="2100" dirty="0"/>
              <a:t>, AstraZeneca, Novo Nordisk</a:t>
            </a:r>
          </a:p>
          <a:p>
            <a:pPr marL="171450" lvl="1">
              <a:spcBef>
                <a:spcPts val="750"/>
              </a:spcBef>
              <a:buClr>
                <a:srgbClr val="8A0054"/>
              </a:buClr>
            </a:pPr>
            <a:endParaRPr lang="en-GB" dirty="0"/>
          </a:p>
          <a:p>
            <a:pPr marL="0" indent="0">
              <a:buNone/>
            </a:pPr>
            <a:r>
              <a:rPr lang="en-GB" b="1" dirty="0"/>
              <a:t>Consulting fees:</a:t>
            </a:r>
          </a:p>
          <a:p>
            <a:pPr marL="171450" lvl="1">
              <a:spcBef>
                <a:spcPts val="750"/>
              </a:spcBef>
              <a:buClr>
                <a:srgbClr val="8A0054"/>
              </a:buClr>
            </a:pPr>
            <a:r>
              <a:rPr lang="en-GB" sz="2100" dirty="0"/>
              <a:t>AstraZeneca, </a:t>
            </a:r>
            <a:r>
              <a:rPr lang="en-GB" sz="2100" dirty="0" err="1"/>
              <a:t>Boehringer-Ingelheim</a:t>
            </a:r>
            <a:r>
              <a:rPr lang="en-GB" sz="2100" dirty="0"/>
              <a:t>, Eli Lilly, Janssen, Merck, Novo Nordisk, Sanofi Aventis</a:t>
            </a:r>
          </a:p>
        </p:txBody>
      </p:sp>
    </p:spTree>
    <p:extLst>
      <p:ext uri="{BB962C8B-B14F-4D97-AF65-F5344CB8AC3E}">
        <p14:creationId xmlns:p14="http://schemas.microsoft.com/office/powerpoint/2010/main" val="1638544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General Principles</a:t>
            </a:r>
          </a:p>
        </p:txBody>
      </p:sp>
      <p:sp>
        <p:nvSpPr>
          <p:cNvPr id="4" name="Content Placeholder 3"/>
          <p:cNvSpPr>
            <a:spLocks noGrp="1"/>
          </p:cNvSpPr>
          <p:nvPr>
            <p:ph idx="1"/>
          </p:nvPr>
        </p:nvSpPr>
        <p:spPr>
          <a:xfrm>
            <a:off x="176832" y="857756"/>
            <a:ext cx="8453697" cy="3876022"/>
          </a:xfrm>
        </p:spPr>
        <p:txBody>
          <a:bodyPr>
            <a:normAutofit fontScale="92500" lnSpcReduction="10000"/>
          </a:bodyPr>
          <a:lstStyle/>
          <a:p>
            <a:r>
              <a:rPr lang="en-GB" sz="2000" dirty="0"/>
              <a:t>All data presented in this section relate to the </a:t>
            </a:r>
            <a:r>
              <a:rPr lang="en-GB" sz="2000" b="1" dirty="0"/>
              <a:t>Safety Population </a:t>
            </a:r>
            <a:r>
              <a:rPr lang="en-GB" sz="2000" dirty="0"/>
              <a:t>(participants in the Intention-to-Treat population who took at least one dose of study medication)</a:t>
            </a:r>
          </a:p>
          <a:p>
            <a:r>
              <a:rPr lang="en-GB" sz="2000" dirty="0">
                <a:latin typeface="Arial" panose="020B0604020202020204" pitchFamily="34" charset="0"/>
                <a:cs typeface="Arial" panose="020B0604020202020204" pitchFamily="34" charset="0"/>
              </a:rPr>
              <a:t>SAEs were recorded in detail</a:t>
            </a:r>
          </a:p>
          <a:p>
            <a:r>
              <a:rPr lang="en-GB" sz="2000" dirty="0">
                <a:latin typeface="Arial" panose="020B0604020202020204" pitchFamily="34" charset="0"/>
                <a:cs typeface="Arial" panose="020B0604020202020204" pitchFamily="34" charset="0"/>
              </a:rPr>
              <a:t>Non-serious AEs were not generally</a:t>
            </a:r>
            <a:r>
              <a:rPr lang="en-GB" sz="2000" dirty="0">
                <a:solidFill>
                  <a:srgbClr val="FF000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recorded (only pancreatitis and neoplasms) </a:t>
            </a:r>
          </a:p>
          <a:p>
            <a:r>
              <a:rPr lang="en-GB" sz="2000" dirty="0">
                <a:latin typeface="Arial" panose="020B0604020202020204" pitchFamily="34" charset="0"/>
                <a:cs typeface="Arial" panose="020B0604020202020204" pitchFamily="34" charset="0"/>
              </a:rPr>
              <a:t>Clinical events of interest (exempt from traditional AE/SAE collection and reporting): </a:t>
            </a:r>
          </a:p>
          <a:p>
            <a:pPr marL="557213" lvl="1" indent="-214313">
              <a:buFont typeface="Arial" panose="020B0604020202020204" pitchFamily="34" charset="0"/>
              <a:buChar char="•"/>
            </a:pPr>
            <a:r>
              <a:rPr lang="en-GB" dirty="0">
                <a:latin typeface="Arial" panose="020B0604020202020204" pitchFamily="34" charset="0"/>
                <a:cs typeface="Arial" panose="020B0604020202020204" pitchFamily="34" charset="0"/>
              </a:rPr>
              <a:t>CV events (e.g. procedures, hospitalisations)</a:t>
            </a:r>
          </a:p>
          <a:p>
            <a:pPr marL="557213" lvl="1" indent="-214313">
              <a:buFont typeface="Arial" panose="020B0604020202020204" pitchFamily="34" charset="0"/>
              <a:buChar char="•"/>
            </a:pPr>
            <a:r>
              <a:rPr lang="en-GB" dirty="0">
                <a:latin typeface="Arial" panose="020B0604020202020204" pitchFamily="34" charset="0"/>
                <a:cs typeface="Arial" panose="020B0604020202020204" pitchFamily="34" charset="0"/>
              </a:rPr>
              <a:t>Diabetic complications (e.g. </a:t>
            </a:r>
            <a:r>
              <a:rPr lang="en-US" dirty="0">
                <a:latin typeface="Arial" panose="020B0604020202020204" pitchFamily="34" charset="0"/>
                <a:cs typeface="Arial" panose="020B0604020202020204" pitchFamily="34" charset="0"/>
              </a:rPr>
              <a:t>retinopathy, blindness, amputation, neuropathy, albuminuria, end stage renal failure)</a:t>
            </a:r>
          </a:p>
          <a:p>
            <a:pPr marL="557213" lvl="1" indent="-214313">
              <a:buFont typeface="Arial" panose="020B0604020202020204" pitchFamily="34" charset="0"/>
              <a:buChar char="•"/>
            </a:pPr>
            <a:r>
              <a:rPr lang="en-GB" dirty="0">
                <a:latin typeface="Arial" panose="020B0604020202020204" pitchFamily="34" charset="0"/>
                <a:cs typeface="Arial" panose="020B0604020202020204" pitchFamily="34" charset="0"/>
              </a:rPr>
              <a:t>Expected events (e.g. </a:t>
            </a:r>
            <a:r>
              <a:rPr lang="en-US" dirty="0">
                <a:latin typeface="Arial" panose="020B0604020202020204" pitchFamily="34" charset="0"/>
                <a:cs typeface="Arial" panose="020B0604020202020204" pitchFamily="34" charset="0"/>
              </a:rPr>
              <a:t>infection, metabolic conditions associated with diabetes such as hyperlipidemia/dyslipidemia, hypertension, and gout)</a:t>
            </a:r>
            <a:endParaRPr lang="en-GB"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3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SAEs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34530751"/>
              </p:ext>
            </p:extLst>
          </p:nvPr>
        </p:nvGraphicFramePr>
        <p:xfrm>
          <a:off x="437626" y="978284"/>
          <a:ext cx="7954586" cy="3072885"/>
        </p:xfrm>
        <a:graphic>
          <a:graphicData uri="http://schemas.openxmlformats.org/drawingml/2006/table">
            <a:tbl>
              <a:tblPr firstRow="1" bandRow="1">
                <a:tableStyleId>{7DF18680-E054-41AD-8BC1-D1AEF772440D}</a:tableStyleId>
              </a:tblPr>
              <a:tblGrid>
                <a:gridCol w="4598662">
                  <a:extLst>
                    <a:ext uri="{9D8B030D-6E8A-4147-A177-3AD203B41FA5}">
                      <a16:colId xmlns:a16="http://schemas.microsoft.com/office/drawing/2014/main" xmlns="" val="20000"/>
                    </a:ext>
                  </a:extLst>
                </a:gridCol>
                <a:gridCol w="1614677">
                  <a:extLst>
                    <a:ext uri="{9D8B030D-6E8A-4147-A177-3AD203B41FA5}">
                      <a16:colId xmlns:a16="http://schemas.microsoft.com/office/drawing/2014/main" xmlns="" val="20001"/>
                    </a:ext>
                  </a:extLst>
                </a:gridCol>
                <a:gridCol w="1741247">
                  <a:extLst>
                    <a:ext uri="{9D8B030D-6E8A-4147-A177-3AD203B41FA5}">
                      <a16:colId xmlns:a16="http://schemas.microsoft.com/office/drawing/2014/main" xmlns="" val="20002"/>
                    </a:ext>
                  </a:extLst>
                </a:gridCol>
              </a:tblGrid>
              <a:tr h="695956">
                <a:tc>
                  <a:txBody>
                    <a:bodyPr/>
                    <a:lstStyle/>
                    <a:p>
                      <a:pPr marL="0" marR="0">
                        <a:spcBef>
                          <a:spcPts val="100"/>
                        </a:spcBef>
                        <a:spcAft>
                          <a:spcPts val="100"/>
                        </a:spcAft>
                      </a:pPr>
                      <a:r>
                        <a:rPr lang="en-US" sz="1400" dirty="0">
                          <a:effectLst/>
                          <a:latin typeface="Arial" panose="020B0604020202020204" pitchFamily="34" charset="0"/>
                          <a:cs typeface="Arial" panose="020B0604020202020204" pitchFamily="34" charset="0"/>
                        </a:rPr>
                        <a:t>Subjects with one or more: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225" marT="205740" marB="34290" anchor="ctr">
                    <a:solidFill>
                      <a:srgbClr val="8A0054"/>
                    </a:solidFill>
                  </a:tcPr>
                </a:tc>
                <a:tc>
                  <a:txBody>
                    <a:bodyPr/>
                    <a:lstStyle/>
                    <a:p>
                      <a:pPr marL="0" marR="0" algn="ctr">
                        <a:spcBef>
                          <a:spcPts val="100"/>
                        </a:spcBef>
                        <a:spcAft>
                          <a:spcPts val="100"/>
                        </a:spcAft>
                      </a:pPr>
                      <a:r>
                        <a:rPr lang="en-US" sz="1400" dirty="0">
                          <a:effectLst/>
                          <a:latin typeface="Arial" panose="020B0604020202020204" pitchFamily="34" charset="0"/>
                          <a:cs typeface="Arial" panose="020B0604020202020204" pitchFamily="34" charset="0"/>
                        </a:rPr>
                        <a:t>Exenatide</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N=7344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225" marR="8225" marT="205740" marB="34290" anchor="ctr">
                    <a:solidFill>
                      <a:srgbClr val="8A0054"/>
                    </a:solidFill>
                  </a:tcPr>
                </a:tc>
                <a:tc>
                  <a:txBody>
                    <a:bodyPr/>
                    <a:lstStyle/>
                    <a:p>
                      <a:pPr marL="0" marR="0" algn="ctr">
                        <a:spcBef>
                          <a:spcPts val="100"/>
                        </a:spcBef>
                        <a:spcAft>
                          <a:spcPts val="100"/>
                        </a:spcAft>
                      </a:pPr>
                      <a:r>
                        <a:rPr lang="en-US" sz="1400" dirty="0">
                          <a:effectLst/>
                          <a:latin typeface="Arial" panose="020B0604020202020204" pitchFamily="34" charset="0"/>
                          <a:cs typeface="Arial" panose="020B0604020202020204" pitchFamily="34" charset="0"/>
                        </a:rPr>
                        <a:t>Placebo</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N=7372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225" marR="8225" marT="205740" marB="34290" anchor="ctr">
                    <a:solidFill>
                      <a:srgbClr val="8A0054"/>
                    </a:solidFill>
                  </a:tcPr>
                </a:tc>
                <a:extLst>
                  <a:ext uri="{0D108BD9-81ED-4DB2-BD59-A6C34878D82A}">
                    <a16:rowId xmlns:a16="http://schemas.microsoft.com/office/drawing/2014/main" xmlns="" val="10000"/>
                  </a:ext>
                </a:extLst>
              </a:tr>
              <a:tr h="810431">
                <a:tc>
                  <a:txBody>
                    <a:bodyPr/>
                    <a:lstStyle/>
                    <a:p>
                      <a:pPr marL="0" marR="0">
                        <a:lnSpc>
                          <a:spcPct val="120000"/>
                        </a:lnSpc>
                        <a:spcBef>
                          <a:spcPts val="100"/>
                        </a:spcBef>
                        <a:spcAft>
                          <a:spcPts val="100"/>
                        </a:spcAft>
                      </a:pPr>
                      <a:r>
                        <a:rPr lang="en-US" sz="1400" dirty="0">
                          <a:effectLst/>
                          <a:latin typeface="Arial" panose="020B0604020202020204" pitchFamily="34" charset="0"/>
                          <a:cs typeface="Arial" panose="020B0604020202020204" pitchFamily="34" charset="0"/>
                        </a:rPr>
                        <a:t>Serious adverse event (SAE)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225" marT="0" marB="0" anchor="ctr"/>
                </a:tc>
                <a:tc>
                  <a:txBody>
                    <a:bodyPr/>
                    <a:lstStyle/>
                    <a:p>
                      <a:pPr algn="ctr"/>
                      <a:r>
                        <a:rPr lang="en-GB" sz="1400" kern="1200" dirty="0">
                          <a:effectLst/>
                          <a:latin typeface="Arial" panose="020B0604020202020204" pitchFamily="34" charset="0"/>
                          <a:cs typeface="Arial" panose="020B0604020202020204" pitchFamily="34" charset="0"/>
                        </a:rPr>
                        <a:t>1234 </a:t>
                      </a:r>
                    </a:p>
                    <a:p>
                      <a:pPr algn="ctr"/>
                      <a:r>
                        <a:rPr lang="en-GB" sz="1400" kern="1200" dirty="0">
                          <a:effectLst/>
                          <a:latin typeface="Arial" panose="020B0604020202020204" pitchFamily="34" charset="0"/>
                          <a:cs typeface="Arial" panose="020B0604020202020204" pitchFamily="34" charset="0"/>
                        </a:rPr>
                        <a:t>(16.8%) </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225" marR="8225" marT="0" marB="0" anchor="ctr"/>
                </a:tc>
                <a:tc>
                  <a:txBody>
                    <a:bodyPr/>
                    <a:lstStyle/>
                    <a:p>
                      <a:pPr algn="ctr"/>
                      <a:r>
                        <a:rPr lang="en-US" sz="1400" kern="1200" dirty="0">
                          <a:effectLst/>
                          <a:latin typeface="Arial" panose="020B0604020202020204" pitchFamily="34" charset="0"/>
                          <a:cs typeface="Arial" panose="020B0604020202020204" pitchFamily="34" charset="0"/>
                        </a:rPr>
                        <a:t>1</a:t>
                      </a:r>
                      <a:r>
                        <a:rPr lang="en-GB" sz="1400" kern="1200" dirty="0">
                          <a:effectLst/>
                          <a:latin typeface="Arial" panose="020B0604020202020204" pitchFamily="34" charset="0"/>
                          <a:cs typeface="Arial" panose="020B0604020202020204" pitchFamily="34" charset="0"/>
                        </a:rPr>
                        <a:t>222 </a:t>
                      </a:r>
                    </a:p>
                    <a:p>
                      <a:pPr algn="ctr"/>
                      <a:r>
                        <a:rPr lang="en-GB" sz="1400" kern="1200" dirty="0">
                          <a:effectLst/>
                          <a:latin typeface="Arial" panose="020B0604020202020204" pitchFamily="34" charset="0"/>
                          <a:cs typeface="Arial" panose="020B0604020202020204" pitchFamily="34" charset="0"/>
                        </a:rPr>
                        <a:t>(16.6%)</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225" marR="8225" marT="0" marB="0" anchor="ctr"/>
                </a:tc>
                <a:extLst>
                  <a:ext uri="{0D108BD9-81ED-4DB2-BD59-A6C34878D82A}">
                    <a16:rowId xmlns:a16="http://schemas.microsoft.com/office/drawing/2014/main" xmlns="" val="10001"/>
                  </a:ext>
                </a:extLst>
              </a:tr>
              <a:tr h="812064">
                <a:tc>
                  <a:txBody>
                    <a:bodyPr/>
                    <a:lstStyle/>
                    <a:p>
                      <a:pPr marL="0" marR="0">
                        <a:lnSpc>
                          <a:spcPct val="120000"/>
                        </a:lnSpc>
                        <a:spcBef>
                          <a:spcPts val="100"/>
                        </a:spcBef>
                        <a:spcAft>
                          <a:spcPts val="100"/>
                        </a:spcAft>
                      </a:pPr>
                      <a:r>
                        <a:rPr lang="en-US" sz="1400" dirty="0">
                          <a:effectLst/>
                          <a:latin typeface="Arial" panose="020B0604020202020204" pitchFamily="34" charset="0"/>
                          <a:cs typeface="Arial" panose="020B0604020202020204" pitchFamily="34" charset="0"/>
                        </a:rPr>
                        <a:t>SAE related to study treatment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225" marT="0" marB="0" anchor="ctr"/>
                </a:tc>
                <a:tc>
                  <a:txBody>
                    <a:bodyPr/>
                    <a:lstStyle/>
                    <a:p>
                      <a:pPr algn="ctr"/>
                      <a:r>
                        <a:rPr lang="en-GB" sz="1400" kern="1200" dirty="0">
                          <a:effectLst/>
                          <a:latin typeface="Arial" panose="020B0604020202020204" pitchFamily="34" charset="0"/>
                          <a:cs typeface="Arial" panose="020B0604020202020204" pitchFamily="34" charset="0"/>
                        </a:rPr>
                        <a:t>56 </a:t>
                      </a:r>
                    </a:p>
                    <a:p>
                      <a:pPr algn="ctr"/>
                      <a:r>
                        <a:rPr lang="en-GB" sz="1400" kern="1200" dirty="0">
                          <a:effectLst/>
                          <a:latin typeface="Arial" panose="020B0604020202020204" pitchFamily="34" charset="0"/>
                          <a:cs typeface="Arial" panose="020B0604020202020204" pitchFamily="34" charset="0"/>
                        </a:rPr>
                        <a:t>(0.8%) </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225" marR="8225" marT="0" marB="0" anchor="ctr"/>
                </a:tc>
                <a:tc>
                  <a:txBody>
                    <a:bodyPr/>
                    <a:lstStyle/>
                    <a:p>
                      <a:pPr algn="ctr"/>
                      <a:r>
                        <a:rPr lang="en-GB" sz="1400" kern="1200" dirty="0">
                          <a:effectLst/>
                          <a:latin typeface="Arial" panose="020B0604020202020204" pitchFamily="34" charset="0"/>
                          <a:cs typeface="Arial" panose="020B0604020202020204" pitchFamily="34" charset="0"/>
                        </a:rPr>
                        <a:t>38</a:t>
                      </a:r>
                    </a:p>
                    <a:p>
                      <a:pPr algn="ctr"/>
                      <a:r>
                        <a:rPr lang="en-GB" sz="1400" kern="1200" dirty="0">
                          <a:effectLst/>
                          <a:latin typeface="Arial" panose="020B0604020202020204" pitchFamily="34" charset="0"/>
                          <a:cs typeface="Arial" panose="020B0604020202020204" pitchFamily="34" charset="0"/>
                        </a:rPr>
                        <a:t>(0.5%) </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225" marR="8225" marT="0" marB="0" anchor="ctr"/>
                </a:tc>
                <a:extLst>
                  <a:ext uri="{0D108BD9-81ED-4DB2-BD59-A6C34878D82A}">
                    <a16:rowId xmlns:a16="http://schemas.microsoft.com/office/drawing/2014/main" xmlns="" val="10002"/>
                  </a:ext>
                </a:extLst>
              </a:tr>
              <a:tr h="754434">
                <a:tc>
                  <a:txBody>
                    <a:bodyPr/>
                    <a:lstStyle/>
                    <a:p>
                      <a:pPr marL="0" marR="0">
                        <a:lnSpc>
                          <a:spcPct val="100000"/>
                        </a:lnSpc>
                        <a:spcBef>
                          <a:spcPts val="100"/>
                        </a:spcBef>
                        <a:spcAft>
                          <a:spcPts val="100"/>
                        </a:spcAft>
                      </a:pPr>
                      <a:r>
                        <a:rPr lang="en-US" sz="1400" dirty="0">
                          <a:effectLst/>
                          <a:latin typeface="Arial" panose="020B0604020202020204" pitchFamily="34" charset="0"/>
                          <a:cs typeface="Arial" panose="020B0604020202020204" pitchFamily="34" charset="0"/>
                        </a:rPr>
                        <a:t>SAE resulting in permanent treatment discontinuation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225" marT="0" marB="0" anchor="ctr"/>
                </a:tc>
                <a:tc>
                  <a:txBody>
                    <a:bodyPr/>
                    <a:lstStyle/>
                    <a:p>
                      <a:pPr algn="ctr"/>
                      <a:r>
                        <a:rPr lang="en-GB" sz="1400" kern="1200" dirty="0">
                          <a:effectLst/>
                          <a:latin typeface="Arial" panose="020B0604020202020204" pitchFamily="34" charset="0"/>
                          <a:cs typeface="Arial" panose="020B0604020202020204" pitchFamily="34" charset="0"/>
                        </a:rPr>
                        <a:t>108 </a:t>
                      </a:r>
                    </a:p>
                    <a:p>
                      <a:pPr algn="ctr"/>
                      <a:r>
                        <a:rPr lang="en-GB" sz="1400" kern="1200" dirty="0">
                          <a:effectLst/>
                          <a:latin typeface="Arial" panose="020B0604020202020204" pitchFamily="34" charset="0"/>
                          <a:cs typeface="Arial" panose="020B0604020202020204" pitchFamily="34" charset="0"/>
                        </a:rPr>
                        <a:t>(1.5%) </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225" marR="8225" marT="0" marB="0" anchor="ctr"/>
                </a:tc>
                <a:tc>
                  <a:txBody>
                    <a:bodyPr/>
                    <a:lstStyle/>
                    <a:p>
                      <a:pPr algn="ctr"/>
                      <a:r>
                        <a:rPr lang="en-GB" sz="1400" kern="1200" dirty="0">
                          <a:effectLst/>
                          <a:latin typeface="Arial" panose="020B0604020202020204" pitchFamily="34" charset="0"/>
                          <a:cs typeface="Arial" panose="020B0604020202020204" pitchFamily="34" charset="0"/>
                        </a:rPr>
                        <a:t>104 </a:t>
                      </a:r>
                    </a:p>
                    <a:p>
                      <a:pPr algn="ctr"/>
                      <a:r>
                        <a:rPr lang="en-GB" sz="1400" kern="1200" dirty="0">
                          <a:effectLst/>
                          <a:latin typeface="Arial" panose="020B0604020202020204" pitchFamily="34" charset="0"/>
                          <a:cs typeface="Arial" panose="020B0604020202020204" pitchFamily="34" charset="0"/>
                        </a:rPr>
                        <a:t>(1.4%)</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225" marR="8225" marT="0" marB="0" anchor="ctr"/>
                </a:tc>
                <a:extLst>
                  <a:ext uri="{0D108BD9-81ED-4DB2-BD59-A6C34878D82A}">
                    <a16:rowId xmlns:a16="http://schemas.microsoft.com/office/drawing/2014/main" xmlns="" val="10003"/>
                  </a:ext>
                </a:extLst>
              </a:tr>
            </a:tbl>
          </a:graphicData>
        </a:graphic>
      </p:graphicFrame>
      <p:sp>
        <p:nvSpPr>
          <p:cNvPr id="5" name="Rectangle 4"/>
          <p:cNvSpPr/>
          <p:nvPr/>
        </p:nvSpPr>
        <p:spPr>
          <a:xfrm>
            <a:off x="836399" y="4243815"/>
            <a:ext cx="5535827" cy="196208"/>
          </a:xfrm>
          <a:prstGeom prst="rect">
            <a:avLst/>
          </a:prstGeom>
        </p:spPr>
        <p:txBody>
          <a:bodyPr wrap="square" lIns="68580" tIns="34290" rIns="68580" bIns="34290">
            <a:spAutoFit/>
          </a:bodyPr>
          <a:lstStyle/>
          <a:p>
            <a:pPr>
              <a:spcBef>
                <a:spcPts val="38"/>
              </a:spcBef>
              <a:spcAft>
                <a:spcPts val="38"/>
              </a:spcAft>
            </a:pPr>
            <a:endParaRPr lang="en-US" sz="800" dirty="0">
              <a:latin typeface="Arial"/>
              <a:ea typeface="Calibri" panose="020F0502020204030204" pitchFamily="34" charset="0"/>
              <a:cs typeface="Arial"/>
            </a:endParaRPr>
          </a:p>
        </p:txBody>
      </p:sp>
      <p:sp>
        <p:nvSpPr>
          <p:cNvPr id="6" name="TextBox 5"/>
          <p:cNvSpPr txBox="1"/>
          <p:nvPr/>
        </p:nvSpPr>
        <p:spPr>
          <a:xfrm>
            <a:off x="421352" y="4440023"/>
            <a:ext cx="7525444" cy="238527"/>
          </a:xfrm>
          <a:prstGeom prst="rect">
            <a:avLst/>
          </a:prstGeom>
          <a:noFill/>
        </p:spPr>
        <p:txBody>
          <a:bodyPr wrap="square" lIns="68580" tIns="34290" rIns="68580" bIns="34290" rtlCol="0">
            <a:spAutoFit/>
          </a:bodyPr>
          <a:lstStyle/>
          <a:p>
            <a:r>
              <a:rPr lang="en-US" sz="1100" i="1" dirty="0">
                <a:solidFill>
                  <a:schemeClr val="accent1"/>
                </a:solidFill>
                <a:latin typeface="Arial"/>
                <a:cs typeface="Arial"/>
              </a:rPr>
              <a:t>All SAEs collected via AE reporting (non-adjudicated). </a:t>
            </a:r>
          </a:p>
        </p:txBody>
      </p:sp>
    </p:spTree>
    <p:extLst>
      <p:ext uri="{BB962C8B-B14F-4D97-AF65-F5344CB8AC3E}">
        <p14:creationId xmlns:p14="http://schemas.microsoft.com/office/powerpoint/2010/main" val="414674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Diabetes Complications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78303582"/>
              </p:ext>
            </p:extLst>
          </p:nvPr>
        </p:nvGraphicFramePr>
        <p:xfrm>
          <a:off x="412655" y="774764"/>
          <a:ext cx="8029048" cy="3771318"/>
        </p:xfrm>
        <a:graphic>
          <a:graphicData uri="http://schemas.openxmlformats.org/drawingml/2006/table">
            <a:tbl>
              <a:tblPr firstRow="1" bandRow="1">
                <a:tableStyleId>{7DF18680-E054-41AD-8BC1-D1AEF772440D}</a:tableStyleId>
              </a:tblPr>
              <a:tblGrid>
                <a:gridCol w="3974339">
                  <a:extLst>
                    <a:ext uri="{9D8B030D-6E8A-4147-A177-3AD203B41FA5}">
                      <a16:colId xmlns:a16="http://schemas.microsoft.com/office/drawing/2014/main" xmlns="" val="20000"/>
                    </a:ext>
                  </a:extLst>
                </a:gridCol>
                <a:gridCol w="2038884">
                  <a:extLst>
                    <a:ext uri="{9D8B030D-6E8A-4147-A177-3AD203B41FA5}">
                      <a16:colId xmlns:a16="http://schemas.microsoft.com/office/drawing/2014/main" xmlns="" val="20001"/>
                    </a:ext>
                  </a:extLst>
                </a:gridCol>
                <a:gridCol w="2015825">
                  <a:extLst>
                    <a:ext uri="{9D8B030D-6E8A-4147-A177-3AD203B41FA5}">
                      <a16:colId xmlns:a16="http://schemas.microsoft.com/office/drawing/2014/main" xmlns="" val="20002"/>
                    </a:ext>
                  </a:extLst>
                </a:gridCol>
              </a:tblGrid>
              <a:tr h="634261">
                <a:tc>
                  <a:txBody>
                    <a:bodyPr/>
                    <a:lstStyle/>
                    <a:p>
                      <a:pPr marL="0" marR="0">
                        <a:spcBef>
                          <a:spcPts val="100"/>
                        </a:spcBef>
                        <a:spcAft>
                          <a:spcPts val="1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8420" marT="205740" marB="34290" anchor="b">
                    <a:solidFill>
                      <a:srgbClr val="8A0054"/>
                    </a:solidFill>
                  </a:tcPr>
                </a:tc>
                <a:tc>
                  <a:txBody>
                    <a:bodyPr/>
                    <a:lstStyle/>
                    <a:p>
                      <a:pPr marL="0" marR="0" algn="ctr">
                        <a:spcBef>
                          <a:spcPts val="100"/>
                        </a:spcBef>
                        <a:spcAft>
                          <a:spcPts val="100"/>
                        </a:spcAft>
                      </a:pPr>
                      <a:r>
                        <a:rPr lang="en-US" sz="1200" dirty="0">
                          <a:effectLst/>
                          <a:latin typeface="Arial" panose="020B0604020202020204" pitchFamily="34" charset="0"/>
                          <a:cs typeface="Arial" panose="020B0604020202020204" pitchFamily="34" charset="0"/>
                        </a:rPr>
                        <a:t>Exenatide</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n=7344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420" marR="8420" marT="205740" marB="34290" anchor="b">
                    <a:solidFill>
                      <a:srgbClr val="8A0054"/>
                    </a:solidFill>
                  </a:tcPr>
                </a:tc>
                <a:tc>
                  <a:txBody>
                    <a:bodyPr/>
                    <a:lstStyle/>
                    <a:p>
                      <a:pPr marL="0" marR="0" algn="ctr">
                        <a:spcBef>
                          <a:spcPts val="100"/>
                        </a:spcBef>
                        <a:spcAft>
                          <a:spcPts val="100"/>
                        </a:spcAft>
                      </a:pPr>
                      <a:r>
                        <a:rPr lang="en-US" sz="1200" dirty="0">
                          <a:effectLst/>
                          <a:latin typeface="Arial" panose="020B0604020202020204" pitchFamily="34" charset="0"/>
                          <a:cs typeface="Arial" panose="020B0604020202020204" pitchFamily="34" charset="0"/>
                        </a:rPr>
                        <a:t>Placebo</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N=7372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420" marR="8420" marT="205740" marB="34290" anchor="b">
                    <a:solidFill>
                      <a:srgbClr val="8A0054"/>
                    </a:solidFill>
                  </a:tcPr>
                </a:tc>
                <a:extLst>
                  <a:ext uri="{0D108BD9-81ED-4DB2-BD59-A6C34878D82A}">
                    <a16:rowId xmlns:a16="http://schemas.microsoft.com/office/drawing/2014/main" xmlns="" val="10000"/>
                  </a:ext>
                </a:extLst>
              </a:tr>
              <a:tr h="284737">
                <a:tc>
                  <a:txBody>
                    <a:bodyPr/>
                    <a:lstStyle/>
                    <a:p>
                      <a:pPr marL="127000" marR="0">
                        <a:spcBef>
                          <a:spcPts val="100"/>
                        </a:spcBef>
                        <a:spcAft>
                          <a:spcPts val="100"/>
                        </a:spcAft>
                      </a:pPr>
                      <a:r>
                        <a:rPr lang="en-US" sz="1200" kern="1200" dirty="0">
                          <a:effectLst/>
                          <a:latin typeface="Arial" panose="020B0604020202020204" pitchFamily="34" charset="0"/>
                          <a:cs typeface="Arial" panose="020B0604020202020204" pitchFamily="34" charset="0"/>
                        </a:rPr>
                        <a:t>Any diabetes complication</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1341 (19.0%)</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algn="ctr">
                        <a:spcBef>
                          <a:spcPts val="100"/>
                        </a:spcBef>
                        <a:spcAft>
                          <a:spcPts val="100"/>
                        </a:spcAft>
                      </a:pPr>
                      <a:r>
                        <a:rPr lang="en-GB" sz="1200" kern="1200" dirty="0">
                          <a:effectLst/>
                          <a:latin typeface="Arial" panose="020B0604020202020204" pitchFamily="34" charset="0"/>
                          <a:cs typeface="Arial" panose="020B0604020202020204" pitchFamily="34" charset="0"/>
                        </a:rPr>
                        <a:t>1403 (19.8%)</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1"/>
                  </a:ext>
                </a:extLst>
              </a:tr>
              <a:tr h="284737">
                <a:tc>
                  <a:txBody>
                    <a:bodyPr/>
                    <a:lstStyle/>
                    <a:p>
                      <a:r>
                        <a:rPr lang="en-GB" sz="1200" kern="1200" dirty="0">
                          <a:effectLst/>
                          <a:latin typeface="Arial" panose="020B0604020202020204" pitchFamily="34" charset="0"/>
                          <a:cs typeface="Arial" panose="020B0604020202020204" pitchFamily="34" charset="0"/>
                        </a:rPr>
                        <a:t>   Amputation (non-traumatic)</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algn="ctr"/>
                      <a:r>
                        <a:rPr lang="en-GB" sz="1200" kern="1200" dirty="0">
                          <a:effectLst/>
                          <a:latin typeface="Arial" panose="020B0604020202020204" pitchFamily="34" charset="0"/>
                          <a:cs typeface="Arial" panose="020B0604020202020204" pitchFamily="34" charset="0"/>
                        </a:rPr>
                        <a:t>128 (1.7%) </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127 (1.7%)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2"/>
                  </a:ext>
                </a:extLst>
              </a:tr>
              <a:tr h="284737">
                <a:tc>
                  <a:txBody>
                    <a:bodyPr/>
                    <a:lstStyle/>
                    <a:p>
                      <a:pPr marL="127000" marR="0">
                        <a:spcBef>
                          <a:spcPts val="100"/>
                        </a:spcBef>
                        <a:spcAft>
                          <a:spcPts val="100"/>
                        </a:spcAft>
                      </a:pPr>
                      <a:r>
                        <a:rPr lang="en-US" sz="1200" dirty="0">
                          <a:effectLst/>
                          <a:latin typeface="Arial" panose="020B0604020202020204" pitchFamily="34" charset="0"/>
                          <a:cs typeface="Arial" panose="020B0604020202020204" pitchFamily="34" charset="0"/>
                        </a:rPr>
                        <a:t>Retinopathy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214 (2.9%)</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238 (3.2%)</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3"/>
                  </a:ext>
                </a:extLst>
              </a:tr>
              <a:tr h="284737">
                <a:tc>
                  <a:txBody>
                    <a:bodyPr/>
                    <a:lstStyle/>
                    <a:p>
                      <a:pPr marL="127000" marR="0">
                        <a:spcBef>
                          <a:spcPts val="100"/>
                        </a:spcBef>
                        <a:spcAft>
                          <a:spcPts val="100"/>
                        </a:spcAft>
                      </a:pPr>
                      <a:r>
                        <a:rPr lang="en-US" sz="1200" dirty="0">
                          <a:effectLst/>
                          <a:latin typeface="Arial" panose="020B0604020202020204" pitchFamily="34" charset="0"/>
                          <a:cs typeface="Arial" panose="020B0604020202020204" pitchFamily="34" charset="0"/>
                        </a:rPr>
                        <a:t>Blindness due to diabetes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8 (0.1%)</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9 (0.1%)</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4"/>
                  </a:ext>
                </a:extLst>
              </a:tr>
              <a:tr h="284737">
                <a:tc>
                  <a:txBody>
                    <a:bodyPr/>
                    <a:lstStyle/>
                    <a:p>
                      <a:pPr marL="127000" marR="0">
                        <a:spcBef>
                          <a:spcPts val="100"/>
                        </a:spcBef>
                        <a:spcAft>
                          <a:spcPts val="100"/>
                        </a:spcAft>
                      </a:pPr>
                      <a:r>
                        <a:rPr lang="en-US" sz="1200" dirty="0">
                          <a:effectLst/>
                          <a:latin typeface="Arial" panose="020B0604020202020204" pitchFamily="34" charset="0"/>
                          <a:cs typeface="Arial" panose="020B0604020202020204" pitchFamily="34" charset="0"/>
                        </a:rPr>
                        <a:t>Other diabetic eye disease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201 (2.7%)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195 (2.6%)</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5"/>
                  </a:ext>
                </a:extLst>
              </a:tr>
              <a:tr h="284737">
                <a:tc>
                  <a:txBody>
                    <a:bodyPr/>
                    <a:lstStyle/>
                    <a:p>
                      <a:pPr marL="127000" marR="0">
                        <a:spcBef>
                          <a:spcPts val="100"/>
                        </a:spcBef>
                        <a:spcAft>
                          <a:spcPts val="100"/>
                        </a:spcAft>
                      </a:pPr>
                      <a:r>
                        <a:rPr lang="en-US" sz="1200" dirty="0">
                          <a:effectLst/>
                          <a:latin typeface="Arial" panose="020B0604020202020204" pitchFamily="34" charset="0"/>
                          <a:cs typeface="Arial" panose="020B0604020202020204" pitchFamily="34" charset="0"/>
                        </a:rPr>
                        <a:t>Albuminuria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662 (9.4%)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algn="ctr"/>
                      <a:r>
                        <a:rPr lang="en-GB" sz="1200" kern="1200" dirty="0">
                          <a:effectLst/>
                          <a:latin typeface="Arial" panose="020B0604020202020204" pitchFamily="34" charset="0"/>
                          <a:cs typeface="Arial" panose="020B0604020202020204" pitchFamily="34" charset="0"/>
                        </a:rPr>
                        <a:t>724 (10.3%)</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6"/>
                  </a:ext>
                </a:extLst>
              </a:tr>
              <a:tr h="284737">
                <a:tc>
                  <a:txBody>
                    <a:bodyPr/>
                    <a:lstStyle/>
                    <a:p>
                      <a:pPr marL="254000" marR="0">
                        <a:spcBef>
                          <a:spcPts val="100"/>
                        </a:spcBef>
                        <a:spcAft>
                          <a:spcPts val="100"/>
                        </a:spcAft>
                      </a:pPr>
                      <a:r>
                        <a:rPr lang="en-US" sz="1200" dirty="0">
                          <a:effectLst/>
                          <a:latin typeface="Arial" panose="020B0604020202020204" pitchFamily="34" charset="0"/>
                          <a:cs typeface="Arial" panose="020B0604020202020204" pitchFamily="34" charset="0"/>
                        </a:rPr>
                        <a:t>Microalbuminuria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505 (7.2%)</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527 (7.5%)</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7"/>
                  </a:ext>
                </a:extLst>
              </a:tr>
              <a:tr h="284737">
                <a:tc>
                  <a:txBody>
                    <a:bodyPr/>
                    <a:lstStyle/>
                    <a:p>
                      <a:pPr marL="254000" marR="0">
                        <a:spcBef>
                          <a:spcPts val="100"/>
                        </a:spcBef>
                        <a:spcAft>
                          <a:spcPts val="100"/>
                        </a:spcAft>
                      </a:pPr>
                      <a:r>
                        <a:rPr lang="en-US" sz="1200" dirty="0">
                          <a:effectLst/>
                          <a:latin typeface="Arial" panose="020B0604020202020204" pitchFamily="34" charset="0"/>
                          <a:cs typeface="Arial" panose="020B0604020202020204" pitchFamily="34" charset="0"/>
                        </a:rPr>
                        <a:t>Macroalbuminuria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154 (2.2%)</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196 (2.8%)</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8396" marR="8396" marT="0" marB="0" anchor="ctr"/>
                </a:tc>
                <a:extLst>
                  <a:ext uri="{0D108BD9-81ED-4DB2-BD59-A6C34878D82A}">
                    <a16:rowId xmlns:a16="http://schemas.microsoft.com/office/drawing/2014/main" xmlns="" val="10008"/>
                  </a:ext>
                </a:extLst>
              </a:tr>
              <a:tr h="284737">
                <a:tc>
                  <a:txBody>
                    <a:bodyPr/>
                    <a:lstStyle/>
                    <a:p>
                      <a:pPr marL="127000" marR="0">
                        <a:spcBef>
                          <a:spcPts val="100"/>
                        </a:spcBef>
                        <a:spcAft>
                          <a:spcPts val="100"/>
                        </a:spcAft>
                      </a:pPr>
                      <a:r>
                        <a:rPr lang="en-US" sz="1200" dirty="0">
                          <a:effectLst/>
                          <a:latin typeface="Arial" panose="020B0604020202020204" pitchFamily="34" charset="0"/>
                          <a:cs typeface="Arial" panose="020B0604020202020204" pitchFamily="34" charset="0"/>
                        </a:rPr>
                        <a:t>Diabetic neuropathy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algn="ctr"/>
                      <a:r>
                        <a:rPr lang="en-GB" sz="1200" kern="1200" dirty="0">
                          <a:effectLst/>
                          <a:latin typeface="Arial" panose="020B0604020202020204" pitchFamily="34" charset="0"/>
                          <a:cs typeface="Arial" panose="020B0604020202020204" pitchFamily="34" charset="0"/>
                        </a:rPr>
                        <a:t>329 (4.5%)</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marL="9525" marR="9525"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318</a:t>
                      </a:r>
                      <a:r>
                        <a:rPr lang="en-GB" sz="1200" kern="1200" baseline="0" dirty="0">
                          <a:effectLst/>
                          <a:latin typeface="Arial" panose="020B0604020202020204" pitchFamily="34" charset="0"/>
                          <a:cs typeface="Arial" panose="020B0604020202020204" pitchFamily="34" charset="0"/>
                        </a:rPr>
                        <a:t> </a:t>
                      </a:r>
                      <a:r>
                        <a:rPr lang="en-GB" sz="1200" kern="1200" dirty="0">
                          <a:effectLst/>
                          <a:latin typeface="Arial" panose="020B0604020202020204" pitchFamily="34" charset="0"/>
                          <a:cs typeface="Arial" panose="020B0604020202020204" pitchFamily="34" charset="0"/>
                        </a:rPr>
                        <a:t>(4.3%)</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9525" marR="9525" marT="0" marB="0" anchor="ctr"/>
                </a:tc>
                <a:extLst>
                  <a:ext uri="{0D108BD9-81ED-4DB2-BD59-A6C34878D82A}">
                    <a16:rowId xmlns:a16="http://schemas.microsoft.com/office/drawing/2014/main" xmlns="" val="10009"/>
                  </a:ext>
                </a:extLst>
              </a:tr>
              <a:tr h="574424">
                <a:tc>
                  <a:txBody>
                    <a:bodyPr/>
                    <a:lstStyle/>
                    <a:p>
                      <a:pPr marL="127000" marR="0">
                        <a:spcBef>
                          <a:spcPts val="100"/>
                        </a:spcBef>
                        <a:spcAft>
                          <a:spcPts val="100"/>
                        </a:spcAft>
                      </a:pPr>
                      <a:r>
                        <a:rPr lang="en-US" sz="1200" dirty="0">
                          <a:effectLst/>
                          <a:latin typeface="Arial" panose="020B0604020202020204" pitchFamily="34" charset="0"/>
                          <a:cs typeface="Arial" panose="020B0604020202020204" pitchFamily="34" charset="0"/>
                        </a:rPr>
                        <a:t>End stage renal failure needing chronic peritoneal/hemodialysis or renal transplantation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8396" marR="8396"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55</a:t>
                      </a:r>
                      <a:r>
                        <a:rPr lang="en-GB" sz="1200" kern="1200" baseline="0" dirty="0">
                          <a:effectLst/>
                          <a:latin typeface="Arial" panose="020B0604020202020204" pitchFamily="34" charset="0"/>
                          <a:cs typeface="Arial" panose="020B0604020202020204" pitchFamily="34" charset="0"/>
                        </a:rPr>
                        <a:t> </a:t>
                      </a:r>
                      <a:r>
                        <a:rPr lang="en-GB" sz="1200" kern="1200" dirty="0">
                          <a:effectLst/>
                          <a:latin typeface="Arial" panose="020B0604020202020204" pitchFamily="34" charset="0"/>
                          <a:cs typeface="Arial" panose="020B0604020202020204" pitchFamily="34" charset="0"/>
                        </a:rPr>
                        <a:t>(0.7%)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9525" marR="9525" marT="0" marB="0" anchor="ctr"/>
                </a:tc>
                <a:tc>
                  <a:txBody>
                    <a:bodyPr/>
                    <a:lstStyle/>
                    <a:p>
                      <a:pPr marL="0" marR="0" lvl="0" indent="0" algn="ctr" defTabSz="685800" rtl="0" eaLnBrk="1" fontAlgn="auto" latinLnBrk="0" hangingPunct="1">
                        <a:lnSpc>
                          <a:spcPct val="100000"/>
                        </a:lnSpc>
                        <a:spcBef>
                          <a:spcPts val="100"/>
                        </a:spcBef>
                        <a:spcAft>
                          <a:spcPts val="100"/>
                        </a:spcAft>
                        <a:buClrTx/>
                        <a:buSzTx/>
                        <a:buFontTx/>
                        <a:buNone/>
                        <a:tabLst/>
                        <a:defRPr/>
                      </a:pPr>
                      <a:r>
                        <a:rPr lang="en-GB" sz="1200" kern="1200" dirty="0">
                          <a:effectLst/>
                          <a:latin typeface="Arial" panose="020B0604020202020204" pitchFamily="34" charset="0"/>
                          <a:cs typeface="Arial" panose="020B0604020202020204" pitchFamily="34" charset="0"/>
                        </a:rPr>
                        <a:t>64</a:t>
                      </a:r>
                      <a:r>
                        <a:rPr lang="en-GB" sz="1200" kern="1200" baseline="0" dirty="0">
                          <a:effectLst/>
                          <a:latin typeface="Arial" panose="020B0604020202020204" pitchFamily="34" charset="0"/>
                          <a:cs typeface="Arial" panose="020B0604020202020204" pitchFamily="34" charset="0"/>
                        </a:rPr>
                        <a:t> </a:t>
                      </a:r>
                      <a:r>
                        <a:rPr lang="en-GB" sz="1200" kern="1200" dirty="0">
                          <a:effectLst/>
                          <a:latin typeface="Arial" panose="020B0604020202020204" pitchFamily="34" charset="0"/>
                          <a:cs typeface="Arial" panose="020B0604020202020204" pitchFamily="34" charset="0"/>
                        </a:rPr>
                        <a:t>(0.9%)</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9525" marR="9525" marT="0" marB="0" anchor="ctr"/>
                </a:tc>
                <a:extLst>
                  <a:ext uri="{0D108BD9-81ED-4DB2-BD59-A6C34878D82A}">
                    <a16:rowId xmlns:a16="http://schemas.microsoft.com/office/drawing/2014/main" xmlns="" val="10010"/>
                  </a:ext>
                </a:extLst>
              </a:tr>
            </a:tbl>
          </a:graphicData>
        </a:graphic>
      </p:graphicFrame>
      <p:sp>
        <p:nvSpPr>
          <p:cNvPr id="7" name="TextBox 6"/>
          <p:cNvSpPr txBox="1"/>
          <p:nvPr/>
        </p:nvSpPr>
        <p:spPr>
          <a:xfrm>
            <a:off x="421351" y="4373995"/>
            <a:ext cx="7525444" cy="577081"/>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
            </a:r>
            <a:br>
              <a:rPr lang="da-DK" sz="1100" i="1" dirty="0">
                <a:solidFill>
                  <a:schemeClr val="accent1"/>
                </a:solidFill>
                <a:latin typeface="Arial"/>
                <a:cs typeface="Arial"/>
              </a:rPr>
            </a:br>
            <a:r>
              <a:rPr lang="en-US" sz="1100" i="1" dirty="0">
                <a:solidFill>
                  <a:schemeClr val="accent1"/>
                </a:solidFill>
                <a:latin typeface="Arial"/>
                <a:cs typeface="Arial"/>
              </a:rPr>
              <a:t>Percentages presented for each event are for available data. </a:t>
            </a:r>
          </a:p>
          <a:p>
            <a:r>
              <a:rPr lang="en-US" sz="1100" i="1" dirty="0">
                <a:solidFill>
                  <a:schemeClr val="accent1"/>
                </a:solidFill>
                <a:latin typeface="Arial"/>
                <a:cs typeface="Arial"/>
              </a:rPr>
              <a:t>All events collected via AE reporting (non-adjudicated). </a:t>
            </a:r>
          </a:p>
        </p:txBody>
      </p:sp>
      <p:sp>
        <p:nvSpPr>
          <p:cNvPr id="3" name="Rectangle 2"/>
          <p:cNvSpPr/>
          <p:nvPr/>
        </p:nvSpPr>
        <p:spPr>
          <a:xfrm>
            <a:off x="421351" y="1406952"/>
            <a:ext cx="8027424" cy="3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6" name="Rectangle 5"/>
          <p:cNvSpPr/>
          <p:nvPr/>
        </p:nvSpPr>
        <p:spPr>
          <a:xfrm>
            <a:off x="421352" y="1960848"/>
            <a:ext cx="8027423" cy="315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8" name="Rectangle 7"/>
          <p:cNvSpPr/>
          <p:nvPr/>
        </p:nvSpPr>
        <p:spPr>
          <a:xfrm>
            <a:off x="421352" y="3386579"/>
            <a:ext cx="8027422" cy="306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Tree>
    <p:extLst>
      <p:ext uri="{BB962C8B-B14F-4D97-AF65-F5344CB8AC3E}">
        <p14:creationId xmlns:p14="http://schemas.microsoft.com/office/powerpoint/2010/main" val="36618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Severe* Hypoglycaemia</a:t>
            </a:r>
          </a:p>
        </p:txBody>
      </p:sp>
      <p:graphicFrame>
        <p:nvGraphicFramePr>
          <p:cNvPr id="4" name="Table 3"/>
          <p:cNvGraphicFramePr>
            <a:graphicFrameLocks noGrp="1"/>
          </p:cNvGraphicFramePr>
          <p:nvPr>
            <p:extLst>
              <p:ext uri="{D42A27DB-BD31-4B8C-83A1-F6EECF244321}">
                <p14:modId xmlns:p14="http://schemas.microsoft.com/office/powerpoint/2010/main" val="3449777531"/>
              </p:ext>
            </p:extLst>
          </p:nvPr>
        </p:nvGraphicFramePr>
        <p:xfrm>
          <a:off x="421353" y="759111"/>
          <a:ext cx="8345575" cy="3687981"/>
        </p:xfrm>
        <a:graphic>
          <a:graphicData uri="http://schemas.openxmlformats.org/drawingml/2006/table">
            <a:tbl>
              <a:tblPr firstRow="1" bandRow="1">
                <a:tableStyleId>{7DF18680-E054-41AD-8BC1-D1AEF772440D}</a:tableStyleId>
              </a:tblPr>
              <a:tblGrid>
                <a:gridCol w="3227559">
                  <a:extLst>
                    <a:ext uri="{9D8B030D-6E8A-4147-A177-3AD203B41FA5}">
                      <a16:colId xmlns:a16="http://schemas.microsoft.com/office/drawing/2014/main" xmlns="" val="20000"/>
                    </a:ext>
                  </a:extLst>
                </a:gridCol>
                <a:gridCol w="1437178">
                  <a:extLst>
                    <a:ext uri="{9D8B030D-6E8A-4147-A177-3AD203B41FA5}">
                      <a16:colId xmlns:a16="http://schemas.microsoft.com/office/drawing/2014/main" xmlns="" val="20001"/>
                    </a:ext>
                  </a:extLst>
                </a:gridCol>
                <a:gridCol w="1437178">
                  <a:extLst>
                    <a:ext uri="{9D8B030D-6E8A-4147-A177-3AD203B41FA5}">
                      <a16:colId xmlns:a16="http://schemas.microsoft.com/office/drawing/2014/main" xmlns="" val="20002"/>
                    </a:ext>
                  </a:extLst>
                </a:gridCol>
                <a:gridCol w="1369142">
                  <a:extLst>
                    <a:ext uri="{9D8B030D-6E8A-4147-A177-3AD203B41FA5}">
                      <a16:colId xmlns:a16="http://schemas.microsoft.com/office/drawing/2014/main" xmlns="" val="20003"/>
                    </a:ext>
                  </a:extLst>
                </a:gridCol>
                <a:gridCol w="874518">
                  <a:extLst>
                    <a:ext uri="{9D8B030D-6E8A-4147-A177-3AD203B41FA5}">
                      <a16:colId xmlns:a16="http://schemas.microsoft.com/office/drawing/2014/main" xmlns="" val="20004"/>
                    </a:ext>
                  </a:extLst>
                </a:gridCol>
              </a:tblGrid>
              <a:tr h="680276">
                <a:tc>
                  <a:txBody>
                    <a:bodyPr/>
                    <a:lstStyle/>
                    <a:p>
                      <a:pPr marL="0" marR="0">
                        <a:spcBef>
                          <a:spcPts val="100"/>
                        </a:spcBef>
                        <a:spcAft>
                          <a:spcPts val="100"/>
                        </a:spcAft>
                      </a:pPr>
                      <a:endParaRPr lang="en-US" sz="1100" dirty="0">
                        <a:effectLst/>
                        <a:latin typeface="Arial"/>
                        <a:ea typeface="Calibri" panose="020F0502020204030204" pitchFamily="34" charset="0"/>
                        <a:cs typeface="Arial"/>
                      </a:endParaRPr>
                    </a:p>
                  </a:txBody>
                  <a:tcPr marL="68580" marR="8420" marT="34290" marB="34290" anchor="b">
                    <a:solidFill>
                      <a:srgbClr val="8A0054"/>
                    </a:solidFill>
                  </a:tcPr>
                </a:tc>
                <a:tc>
                  <a:txBody>
                    <a:bodyPr/>
                    <a:lstStyle/>
                    <a:p>
                      <a:pPr marL="0" marR="0" algn="ctr">
                        <a:spcBef>
                          <a:spcPts val="100"/>
                        </a:spcBef>
                        <a:spcAft>
                          <a:spcPts val="100"/>
                        </a:spcAft>
                      </a:pPr>
                      <a:endParaRPr lang="en-US" sz="1200" dirty="0">
                        <a:effectLst/>
                        <a:latin typeface="Arial"/>
                        <a:cs typeface="Arial"/>
                      </a:endParaRPr>
                    </a:p>
                    <a:p>
                      <a:pPr marL="0" marR="0" algn="ctr">
                        <a:spcBef>
                          <a:spcPts val="100"/>
                        </a:spcBef>
                        <a:spcAft>
                          <a:spcPts val="100"/>
                        </a:spcAft>
                      </a:pPr>
                      <a:r>
                        <a:rPr lang="en-US" sz="1200" dirty="0">
                          <a:effectLst/>
                          <a:latin typeface="Arial"/>
                          <a:cs typeface="Arial"/>
                        </a:rPr>
                        <a:t>Exenatide</a:t>
                      </a:r>
                      <a:br>
                        <a:rPr lang="en-US" sz="1200" dirty="0">
                          <a:effectLst/>
                          <a:latin typeface="Arial"/>
                          <a:cs typeface="Arial"/>
                        </a:rPr>
                      </a:br>
                      <a:r>
                        <a:rPr lang="en-US" sz="1200" dirty="0">
                          <a:effectLst/>
                          <a:latin typeface="Arial"/>
                          <a:cs typeface="Arial"/>
                        </a:rPr>
                        <a:t>N=7344</a:t>
                      </a:r>
                      <a:endParaRPr lang="en-US" sz="1200" dirty="0">
                        <a:effectLst/>
                        <a:latin typeface="Arial"/>
                        <a:ea typeface="Calibri" panose="020F0502020204030204" pitchFamily="34" charset="0"/>
                        <a:cs typeface="Arial"/>
                      </a:endParaRPr>
                    </a:p>
                  </a:txBody>
                  <a:tcPr marL="8420" marR="8420" marT="34290" marB="34290" anchor="b">
                    <a:solidFill>
                      <a:srgbClr val="8A0054"/>
                    </a:solidFill>
                  </a:tcPr>
                </a:tc>
                <a:tc>
                  <a:txBody>
                    <a:bodyPr/>
                    <a:lstStyle/>
                    <a:p>
                      <a:pPr marL="0" marR="0" algn="ctr">
                        <a:spcBef>
                          <a:spcPts val="100"/>
                        </a:spcBef>
                        <a:spcAft>
                          <a:spcPts val="100"/>
                        </a:spcAft>
                      </a:pPr>
                      <a:r>
                        <a:rPr lang="en-US" sz="1200" dirty="0">
                          <a:effectLst/>
                          <a:latin typeface="Arial"/>
                          <a:cs typeface="Arial"/>
                        </a:rPr>
                        <a:t>Placebo</a:t>
                      </a:r>
                      <a:br>
                        <a:rPr lang="en-US" sz="1200" dirty="0">
                          <a:effectLst/>
                          <a:latin typeface="Arial"/>
                          <a:cs typeface="Arial"/>
                        </a:rPr>
                      </a:br>
                      <a:r>
                        <a:rPr lang="en-US" sz="1200" dirty="0">
                          <a:effectLst/>
                          <a:latin typeface="Arial"/>
                          <a:cs typeface="Arial"/>
                        </a:rPr>
                        <a:t>N=7372</a:t>
                      </a:r>
                      <a:endParaRPr lang="en-US" sz="1200" dirty="0">
                        <a:effectLst/>
                        <a:latin typeface="Arial"/>
                        <a:ea typeface="Calibri" panose="020F0502020204030204" pitchFamily="34" charset="0"/>
                        <a:cs typeface="Arial"/>
                      </a:endParaRPr>
                    </a:p>
                  </a:txBody>
                  <a:tcPr marL="8420" marR="8420" marT="34290" marB="34290" anchor="b">
                    <a:solidFill>
                      <a:srgbClr val="8A0054"/>
                    </a:solidFill>
                  </a:tcPr>
                </a:tc>
                <a:tc>
                  <a:txBody>
                    <a:bodyPr/>
                    <a:lstStyle/>
                    <a:p>
                      <a:pPr marL="0" marR="0" algn="ctr">
                        <a:spcBef>
                          <a:spcPts val="100"/>
                        </a:spcBef>
                        <a:spcAft>
                          <a:spcPts val="100"/>
                        </a:spcAft>
                      </a:pPr>
                      <a:endParaRPr lang="en-US" sz="1200" dirty="0">
                        <a:effectLst/>
                        <a:latin typeface="Arial"/>
                        <a:cs typeface="Arial"/>
                      </a:endParaRPr>
                    </a:p>
                    <a:p>
                      <a:pPr marL="0" marR="0" algn="ctr">
                        <a:spcBef>
                          <a:spcPts val="100"/>
                        </a:spcBef>
                        <a:spcAft>
                          <a:spcPts val="100"/>
                        </a:spcAft>
                      </a:pPr>
                      <a:r>
                        <a:rPr lang="en-US" sz="1200" dirty="0">
                          <a:effectLst/>
                          <a:latin typeface="Arial"/>
                          <a:cs typeface="Arial"/>
                        </a:rPr>
                        <a:t>Ris</a:t>
                      </a:r>
                      <a:r>
                        <a:rPr lang="en-US" sz="1200" baseline="0" dirty="0">
                          <a:effectLst/>
                          <a:latin typeface="Arial"/>
                          <a:cs typeface="Arial"/>
                        </a:rPr>
                        <a:t>k Ratio</a:t>
                      </a:r>
                      <a:r>
                        <a:rPr lang="en-US" sz="1200" dirty="0">
                          <a:effectLst/>
                          <a:latin typeface="Arial"/>
                          <a:cs typeface="Arial"/>
                        </a:rPr>
                        <a:t> </a:t>
                      </a:r>
                    </a:p>
                    <a:p>
                      <a:pPr marL="0" marR="0" algn="ctr">
                        <a:spcBef>
                          <a:spcPts val="100"/>
                        </a:spcBef>
                        <a:spcAft>
                          <a:spcPts val="100"/>
                        </a:spcAft>
                      </a:pPr>
                      <a:r>
                        <a:rPr lang="en-US" sz="1200" dirty="0">
                          <a:effectLst/>
                          <a:latin typeface="Arial"/>
                          <a:cs typeface="Arial"/>
                        </a:rPr>
                        <a:t>(95% CI)</a:t>
                      </a:r>
                      <a:endParaRPr lang="en-US" sz="1200" dirty="0">
                        <a:effectLst/>
                        <a:latin typeface="Arial"/>
                        <a:ea typeface="Calibri" panose="020F0502020204030204" pitchFamily="34" charset="0"/>
                        <a:cs typeface="Arial"/>
                      </a:endParaRPr>
                    </a:p>
                  </a:txBody>
                  <a:tcPr marL="8438" marR="8438" marT="0" marB="34290" anchor="b">
                    <a:solidFill>
                      <a:srgbClr val="8A0054"/>
                    </a:solidFill>
                  </a:tcPr>
                </a:tc>
                <a:tc>
                  <a:txBody>
                    <a:bodyPr/>
                    <a:lstStyle/>
                    <a:p>
                      <a:pPr marL="0" marR="0" algn="ctr">
                        <a:spcBef>
                          <a:spcPts val="100"/>
                        </a:spcBef>
                        <a:spcAft>
                          <a:spcPts val="100"/>
                        </a:spcAft>
                      </a:pPr>
                      <a:r>
                        <a:rPr lang="en-US" sz="1200" dirty="0">
                          <a:effectLst/>
                          <a:latin typeface="Arial"/>
                          <a:cs typeface="Arial"/>
                        </a:rPr>
                        <a:t>P value</a:t>
                      </a:r>
                      <a:endParaRPr lang="en-US" sz="1200" dirty="0">
                        <a:effectLst/>
                        <a:latin typeface="Arial"/>
                        <a:ea typeface="Calibri" panose="020F0502020204030204" pitchFamily="34" charset="0"/>
                        <a:cs typeface="Arial"/>
                      </a:endParaRPr>
                    </a:p>
                  </a:txBody>
                  <a:tcPr marL="8438" marR="8438" marT="0" marB="34290" anchor="b">
                    <a:solidFill>
                      <a:srgbClr val="8A0054"/>
                    </a:solidFill>
                  </a:tcPr>
                </a:tc>
                <a:extLst>
                  <a:ext uri="{0D108BD9-81ED-4DB2-BD59-A6C34878D82A}">
                    <a16:rowId xmlns:a16="http://schemas.microsoft.com/office/drawing/2014/main" xmlns="" val="10000"/>
                  </a:ext>
                </a:extLst>
              </a:tr>
              <a:tr h="438556">
                <a:tc>
                  <a:txBody>
                    <a:bodyPr/>
                    <a:lstStyle/>
                    <a:p>
                      <a:pPr marL="0" marR="0">
                        <a:spcBef>
                          <a:spcPts val="100"/>
                        </a:spcBef>
                        <a:spcAft>
                          <a:spcPts val="100"/>
                        </a:spcAft>
                      </a:pPr>
                      <a:r>
                        <a:rPr lang="en-US" sz="1200" b="1" kern="1200" dirty="0">
                          <a:effectLst/>
                          <a:latin typeface="Arial"/>
                          <a:cs typeface="Arial"/>
                        </a:rPr>
                        <a:t>All severe hypoglycaemia events</a:t>
                      </a:r>
                      <a:endParaRPr lang="en-US" sz="1200" b="1"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404</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450</a:t>
                      </a:r>
                      <a:endParaRPr lang="en-US" sz="1200" kern="1200" dirty="0">
                        <a:solidFill>
                          <a:schemeClr val="dk1"/>
                        </a:solidFill>
                        <a:effectLst/>
                        <a:latin typeface="Arial"/>
                        <a:ea typeface="+mn-ea"/>
                        <a:cs typeface="Arial"/>
                      </a:endParaRPr>
                    </a:p>
                  </a:txBody>
                  <a:tcPr marL="8438" marR="8438" marT="13716" marB="13716" anchor="ctr"/>
                </a:tc>
                <a:tc>
                  <a:txBody>
                    <a:bodyPr/>
                    <a:lstStyle/>
                    <a:p>
                      <a:pPr algn="ctr"/>
                      <a:r>
                        <a:rPr lang="en-GB" sz="1200" kern="1200" dirty="0">
                          <a:effectLst/>
                          <a:latin typeface="Arial"/>
                          <a:cs typeface="Arial"/>
                        </a:rPr>
                        <a:t>0.85 </a:t>
                      </a:r>
                    </a:p>
                    <a:p>
                      <a:pPr algn="ctr"/>
                      <a:r>
                        <a:rPr lang="en-GB" sz="1200" kern="1200" dirty="0">
                          <a:effectLst/>
                          <a:latin typeface="Arial"/>
                          <a:cs typeface="Arial"/>
                        </a:rPr>
                        <a:t>(0.67, 1.08)</a:t>
                      </a:r>
                      <a:endParaRPr lang="en-GB" sz="1200" kern="1200" dirty="0">
                        <a:solidFill>
                          <a:schemeClr val="dk1"/>
                        </a:solidFill>
                        <a:effectLst/>
                        <a:latin typeface="Arial"/>
                        <a:ea typeface="+mn-ea"/>
                        <a:cs typeface="Arial"/>
                      </a:endParaRPr>
                    </a:p>
                  </a:txBody>
                  <a:tcPr marL="8438" marR="8438" marT="13716" marB="13716" anchor="ctr"/>
                </a:tc>
                <a:tc>
                  <a:txBody>
                    <a:bodyPr/>
                    <a:lstStyle/>
                    <a:p>
                      <a:pPr algn="ctr"/>
                      <a:r>
                        <a:rPr lang="en-GB" sz="1200" kern="1200" dirty="0">
                          <a:effectLst/>
                          <a:latin typeface="Arial"/>
                          <a:cs typeface="Arial"/>
                        </a:rPr>
                        <a:t>   0.189 	</a:t>
                      </a:r>
                      <a:endParaRPr lang="en-GB"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1"/>
                  </a:ext>
                </a:extLst>
              </a:tr>
              <a:tr h="23355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a:cs typeface="Arial"/>
                      </a:endParaRPr>
                    </a:p>
                  </a:txBody>
                  <a:tcPr marL="68580" marR="8438" marT="13716" marB="1371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1"/>
                  </a:ext>
                </a:extLst>
              </a:tr>
              <a:tr h="23355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a:cs typeface="Arial"/>
                        </a:rPr>
                        <a:t>Incident severe hypoglycaemia</a:t>
                      </a:r>
                    </a:p>
                  </a:txBody>
                  <a:tcPr marL="68580" marR="8438" marT="13716" marB="13716" anchor="ctr"/>
                </a:tc>
                <a:tc hMerge="1">
                  <a:txBody>
                    <a:bodyPr/>
                    <a:lstStyle/>
                    <a:p>
                      <a:pPr algn="ctr"/>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marL="11251" marR="11251" marT="18288" marB="18288"/>
                </a:tc>
                <a:tc hMerge="1">
                  <a:txBody>
                    <a:bodyPr/>
                    <a:lstStyle/>
                    <a:p>
                      <a:pPr algn="ctr"/>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marL="11251" marR="11251" marT="18288" marB="18288"/>
                </a:tc>
                <a:tc hMerge="1">
                  <a:txBody>
                    <a:bodyPr/>
                    <a:lstStyle/>
                    <a:p>
                      <a:endParaRPr lang="en-GB" dirty="0"/>
                    </a:p>
                  </a:txBody>
                  <a:tcPr marL="11251" marR="11251" marT="18288" marB="18288"/>
                </a:tc>
                <a:tc hMerge="1">
                  <a:txBody>
                    <a:bodyPr/>
                    <a:lstStyle/>
                    <a:p>
                      <a:endParaRPr lang="en-GB" dirty="0"/>
                    </a:p>
                  </a:txBody>
                  <a:tcPr marL="11251" marR="11251" marT="18288" marB="18288"/>
                </a:tc>
                <a:extLst>
                  <a:ext uri="{0D108BD9-81ED-4DB2-BD59-A6C34878D82A}">
                    <a16:rowId xmlns:a16="http://schemas.microsoft.com/office/drawing/2014/main" xmlns="" val="10012"/>
                  </a:ext>
                </a:extLst>
              </a:tr>
              <a:tr h="233559">
                <a:tc>
                  <a:txBody>
                    <a:bodyPr/>
                    <a:lstStyle/>
                    <a:p>
                      <a:r>
                        <a:rPr lang="en-GB" sz="1200" dirty="0">
                          <a:latin typeface="Arial"/>
                          <a:cs typeface="Arial"/>
                        </a:rPr>
                        <a:t>Subjects with a</a:t>
                      </a:r>
                      <a:r>
                        <a:rPr lang="en-GB" sz="1200" baseline="0" dirty="0">
                          <a:latin typeface="Arial"/>
                          <a:cs typeface="Arial"/>
                        </a:rPr>
                        <a:t> severe hypoglycaemia event</a:t>
                      </a:r>
                      <a:endParaRPr lang="en-GB" sz="1200" dirty="0">
                        <a:latin typeface="Arial"/>
                        <a:cs typeface="Arial"/>
                      </a:endParaRPr>
                    </a:p>
                  </a:txBody>
                  <a:tcPr marL="68580" marR="8438" marT="13716" marB="13716" anchor="ctr"/>
                </a:tc>
                <a:tc>
                  <a:txBody>
                    <a:bodyPr/>
                    <a:lstStyle/>
                    <a:p>
                      <a:pPr algn="ctr"/>
                      <a:r>
                        <a:rPr lang="en-GB" sz="1200" kern="1200" dirty="0">
                          <a:effectLst/>
                          <a:latin typeface="Arial"/>
                          <a:cs typeface="Arial"/>
                        </a:rPr>
                        <a:t>247 (3.4%) </a:t>
                      </a:r>
                      <a:endParaRPr lang="en-GB" sz="1200" kern="1200" dirty="0">
                        <a:solidFill>
                          <a:schemeClr val="dk1"/>
                        </a:solidFill>
                        <a:effectLst/>
                        <a:latin typeface="Arial"/>
                        <a:ea typeface="+mn-ea"/>
                        <a:cs typeface="Arial"/>
                      </a:endParaRPr>
                    </a:p>
                  </a:txBody>
                  <a:tcPr marL="8438" marR="8438" marT="13716" marB="13716" anchor="ctr"/>
                </a:tc>
                <a:tc>
                  <a:txBody>
                    <a:bodyPr/>
                    <a:lstStyle/>
                    <a:p>
                      <a:pPr algn="ctr"/>
                      <a:r>
                        <a:rPr lang="en-GB" sz="1200" kern="1200" dirty="0">
                          <a:effectLst/>
                          <a:latin typeface="Arial"/>
                          <a:cs typeface="Arial"/>
                        </a:rPr>
                        <a:t>219 (3.0%) </a:t>
                      </a:r>
                      <a:endParaRPr lang="en-GB" sz="1200" kern="1200" dirty="0">
                        <a:solidFill>
                          <a:schemeClr val="dk1"/>
                        </a:solidFill>
                        <a:effectLst/>
                        <a:latin typeface="Arial"/>
                        <a:ea typeface="+mn-ea"/>
                        <a:cs typeface="Arial"/>
                      </a:endParaRPr>
                    </a:p>
                  </a:txBody>
                  <a:tcPr marL="8438" marR="8438" marT="13716" marB="13716" anchor="ctr"/>
                </a:tc>
                <a:tc>
                  <a:txBody>
                    <a:bodyPr/>
                    <a:lstStyle/>
                    <a:p>
                      <a:pPr algn="ctr"/>
                      <a:r>
                        <a:rPr lang="en-GB" sz="1200" dirty="0">
                          <a:latin typeface="Arial"/>
                          <a:cs typeface="Arial"/>
                        </a:rPr>
                        <a:t> -</a:t>
                      </a:r>
                    </a:p>
                  </a:txBody>
                  <a:tcPr marL="8438" marR="8438" marT="13716" marB="13716" anchor="ctr"/>
                </a:tc>
                <a:tc>
                  <a:txBody>
                    <a:bodyPr/>
                    <a:lstStyle/>
                    <a:p>
                      <a:pPr algn="l"/>
                      <a:r>
                        <a:rPr lang="en-GB" sz="1200" dirty="0">
                          <a:latin typeface="Arial"/>
                          <a:cs typeface="Arial"/>
                        </a:rPr>
                        <a:t>          -</a:t>
                      </a:r>
                    </a:p>
                  </a:txBody>
                  <a:tcPr marL="8438" marR="8438" marT="13716" marB="13716" anchor="ctr"/>
                </a:tc>
                <a:extLst>
                  <a:ext uri="{0D108BD9-81ED-4DB2-BD59-A6C34878D82A}">
                    <a16:rowId xmlns:a16="http://schemas.microsoft.com/office/drawing/2014/main" xmlns="" val="10002"/>
                  </a:ext>
                </a:extLst>
              </a:tr>
              <a:tr h="233559">
                <a:tc>
                  <a:txBody>
                    <a:bodyPr/>
                    <a:lstStyle/>
                    <a:p>
                      <a:pPr marL="0" marR="0">
                        <a:spcBef>
                          <a:spcPts val="100"/>
                        </a:spcBef>
                        <a:spcAft>
                          <a:spcPts val="100"/>
                        </a:spcAft>
                      </a:pPr>
                      <a:r>
                        <a:rPr lang="en-US" sz="1200" kern="1200" dirty="0">
                          <a:effectLst/>
                          <a:latin typeface="Arial"/>
                          <a:cs typeface="Arial"/>
                        </a:rPr>
                        <a:t>Incidence rate per 100 pt-years</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1.0</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0.9</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3"/>
                  </a:ext>
                </a:extLst>
              </a:tr>
              <a:tr h="233559">
                <a:tc gridSpan="5">
                  <a:txBody>
                    <a:bodyPr/>
                    <a:lstStyle/>
                    <a:p>
                      <a:pPr marL="0" marR="0">
                        <a:spcBef>
                          <a:spcPts val="100"/>
                        </a:spcBef>
                        <a:spcAft>
                          <a:spcPts val="100"/>
                        </a:spcAft>
                      </a:pPr>
                      <a:endParaRPr lang="en-US" sz="1200" kern="1200" dirty="0">
                        <a:solidFill>
                          <a:schemeClr val="dk1"/>
                        </a:solidFill>
                        <a:effectLst/>
                        <a:latin typeface="Arial"/>
                        <a:ea typeface="+mn-ea"/>
                        <a:cs typeface="Arial"/>
                      </a:endParaRPr>
                    </a:p>
                  </a:txBody>
                  <a:tcPr marL="68580" marR="8438" marT="13716" marB="13716" anchor="ctr">
                    <a:solidFill>
                      <a:schemeClr val="bg1"/>
                    </a:solidFill>
                  </a:tcPr>
                </a:tc>
                <a:tc hMerge="1">
                  <a:txBody>
                    <a:bodyPr/>
                    <a:lstStyle/>
                    <a:p>
                      <a:pPr marL="0" marR="0" algn="ctr">
                        <a:spcBef>
                          <a:spcPts val="100"/>
                        </a:spcBef>
                        <a:spcAft>
                          <a:spcPts val="100"/>
                        </a:spcAft>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11251" marR="11251" marT="18288" marB="18288"/>
                </a:tc>
                <a:tc hMerge="1">
                  <a:txBody>
                    <a:bodyPr/>
                    <a:lstStyle/>
                    <a:p>
                      <a:pPr marL="0" marR="0" algn="ctr">
                        <a:spcBef>
                          <a:spcPts val="100"/>
                        </a:spcBef>
                        <a:spcAft>
                          <a:spcPts val="100"/>
                        </a:spcAft>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11251" marR="11251" marT="18288" marB="18288"/>
                </a:tc>
                <a:tc hMerge="1">
                  <a:txBody>
                    <a:bodyPr/>
                    <a:lstStyle/>
                    <a:p>
                      <a:pPr marL="0" marR="0" algn="ctr">
                        <a:spcBef>
                          <a:spcPts val="100"/>
                        </a:spcBef>
                        <a:spcAft>
                          <a:spcPts val="100"/>
                        </a:spcAft>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11251" marR="11251" marT="18288" marB="18288"/>
                </a:tc>
                <a:tc hMerge="1">
                  <a:txBody>
                    <a:bodyPr/>
                    <a:lstStyle/>
                    <a:p>
                      <a:pPr marL="0" marR="0" algn="ctr">
                        <a:spcBef>
                          <a:spcPts val="100"/>
                        </a:spcBef>
                        <a:spcAft>
                          <a:spcPts val="100"/>
                        </a:spcAft>
                      </a:pP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11251" marR="11251" marT="18288" marB="18288"/>
                </a:tc>
                <a:extLst>
                  <a:ext uri="{0D108BD9-81ED-4DB2-BD59-A6C34878D82A}">
                    <a16:rowId xmlns:a16="http://schemas.microsoft.com/office/drawing/2014/main" xmlns="" val="10010"/>
                  </a:ext>
                </a:extLst>
              </a:tr>
              <a:tr h="233559">
                <a:tc gridSpan="5">
                  <a:txBody>
                    <a:bodyPr/>
                    <a:lstStyle/>
                    <a:p>
                      <a:r>
                        <a:rPr lang="en-GB" sz="1200" b="1" dirty="0">
                          <a:latin typeface="Arial"/>
                          <a:cs typeface="Arial"/>
                        </a:rPr>
                        <a:t>Recurrent severe hypoglycaemia</a:t>
                      </a:r>
                    </a:p>
                  </a:txBody>
                  <a:tcPr marL="68580" marR="8438" marT="13716" marB="13716" anchor="ctr"/>
                </a:tc>
                <a:tc hMerge="1">
                  <a:txBody>
                    <a:bodyPr/>
                    <a:lstStyle/>
                    <a:p>
                      <a:endParaRPr lang="en-GB" dirty="0"/>
                    </a:p>
                  </a:txBody>
                  <a:tcPr marL="11251" marR="11251" marT="18288" marB="18288"/>
                </a:tc>
                <a:tc hMerge="1">
                  <a:txBody>
                    <a:bodyPr/>
                    <a:lstStyle/>
                    <a:p>
                      <a:endParaRPr lang="en-GB" dirty="0"/>
                    </a:p>
                  </a:txBody>
                  <a:tcPr marL="11251" marR="11251" marT="18288" marB="18288"/>
                </a:tc>
                <a:tc hMerge="1">
                  <a:txBody>
                    <a:bodyPr/>
                    <a:lstStyle/>
                    <a:p>
                      <a:endParaRPr lang="en-GB" dirty="0"/>
                    </a:p>
                  </a:txBody>
                  <a:tcPr marL="11251" marR="11251" marT="18288" marB="18288"/>
                </a:tc>
                <a:tc hMerge="1">
                  <a:txBody>
                    <a:bodyPr/>
                    <a:lstStyle/>
                    <a:p>
                      <a:endParaRPr lang="en-GB" dirty="0"/>
                    </a:p>
                  </a:txBody>
                  <a:tcPr marL="11251" marR="11251" marT="18288" marB="18288"/>
                </a:tc>
                <a:extLst>
                  <a:ext uri="{0D108BD9-81ED-4DB2-BD59-A6C34878D82A}">
                    <a16:rowId xmlns:a16="http://schemas.microsoft.com/office/drawing/2014/main" xmlns="" val="10004"/>
                  </a:ext>
                </a:extLst>
              </a:tr>
              <a:tr h="233559">
                <a:tc>
                  <a:txBody>
                    <a:bodyPr/>
                    <a:lstStyle/>
                    <a:p>
                      <a:pPr marL="0" marR="0">
                        <a:spcBef>
                          <a:spcPts val="100"/>
                        </a:spcBef>
                        <a:spcAft>
                          <a:spcPts val="100"/>
                        </a:spcAft>
                      </a:pPr>
                      <a:r>
                        <a:rPr lang="en-US" sz="1200" kern="1200" dirty="0">
                          <a:effectLst/>
                          <a:latin typeface="Arial"/>
                          <a:cs typeface="Arial"/>
                        </a:rPr>
                        <a:t>Number</a:t>
                      </a:r>
                      <a:r>
                        <a:rPr lang="en-US" sz="1200" kern="1200" baseline="0" dirty="0">
                          <a:effectLst/>
                          <a:latin typeface="Arial"/>
                          <a:cs typeface="Arial"/>
                        </a:rPr>
                        <a:t> of events per subject:</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5"/>
                  </a:ext>
                </a:extLst>
              </a:tr>
              <a:tr h="233559">
                <a:tc>
                  <a:txBody>
                    <a:bodyPr/>
                    <a:lstStyle/>
                    <a:p>
                      <a:pPr marL="127000" marR="0">
                        <a:spcBef>
                          <a:spcPts val="100"/>
                        </a:spcBef>
                        <a:spcAft>
                          <a:spcPts val="100"/>
                        </a:spcAft>
                      </a:pPr>
                      <a:r>
                        <a:rPr lang="en-US" sz="1200" kern="1200" dirty="0">
                          <a:effectLst/>
                          <a:latin typeface="Arial"/>
                          <a:cs typeface="Arial"/>
                        </a:rPr>
                        <a:t>1</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185</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148</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6"/>
                  </a:ext>
                </a:extLst>
              </a:tr>
              <a:tr h="233559">
                <a:tc>
                  <a:txBody>
                    <a:bodyPr/>
                    <a:lstStyle/>
                    <a:p>
                      <a:pPr marL="127000" marR="0">
                        <a:spcBef>
                          <a:spcPts val="100"/>
                        </a:spcBef>
                        <a:spcAft>
                          <a:spcPts val="100"/>
                        </a:spcAft>
                      </a:pPr>
                      <a:r>
                        <a:rPr lang="en-US" sz="1200" kern="1200" dirty="0">
                          <a:effectLst/>
                          <a:latin typeface="Arial"/>
                          <a:cs typeface="Arial"/>
                        </a:rPr>
                        <a:t>2</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39</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40</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7"/>
                  </a:ext>
                </a:extLst>
              </a:tr>
              <a:tr h="233559">
                <a:tc>
                  <a:txBody>
                    <a:bodyPr/>
                    <a:lstStyle/>
                    <a:p>
                      <a:pPr marL="127000" marR="0">
                        <a:spcBef>
                          <a:spcPts val="100"/>
                        </a:spcBef>
                        <a:spcAft>
                          <a:spcPts val="100"/>
                        </a:spcAft>
                      </a:pPr>
                      <a:r>
                        <a:rPr lang="en-US" sz="1200" kern="1200" dirty="0">
                          <a:effectLst/>
                          <a:latin typeface="Arial"/>
                          <a:cs typeface="Arial"/>
                        </a:rPr>
                        <a:t>≥3</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23</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31</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8"/>
                  </a:ext>
                </a:extLst>
              </a:tr>
              <a:tr h="233559">
                <a:tc>
                  <a:txBody>
                    <a:bodyPr/>
                    <a:lstStyle/>
                    <a:p>
                      <a:pPr marL="0" marR="0">
                        <a:spcBef>
                          <a:spcPts val="100"/>
                        </a:spcBef>
                        <a:spcAft>
                          <a:spcPts val="100"/>
                        </a:spcAft>
                      </a:pPr>
                      <a:r>
                        <a:rPr lang="en-US" sz="1200" kern="1200" dirty="0">
                          <a:effectLst/>
                          <a:latin typeface="Arial"/>
                          <a:cs typeface="Arial"/>
                        </a:rPr>
                        <a:t>Rate of recurrence per 100 pt-years</a:t>
                      </a:r>
                      <a:endParaRPr lang="en-US" sz="1200" kern="1200" dirty="0">
                        <a:solidFill>
                          <a:schemeClr val="dk1"/>
                        </a:solidFill>
                        <a:effectLst/>
                        <a:latin typeface="Arial"/>
                        <a:ea typeface="+mn-ea"/>
                        <a:cs typeface="Arial"/>
                      </a:endParaRPr>
                    </a:p>
                  </a:txBody>
                  <a:tcPr marL="68580" marR="8438" marT="13716" marB="13716" anchor="ctr"/>
                </a:tc>
                <a:tc>
                  <a:txBody>
                    <a:bodyPr/>
                    <a:lstStyle/>
                    <a:p>
                      <a:pPr marL="0" marR="0" algn="ctr">
                        <a:spcBef>
                          <a:spcPts val="100"/>
                        </a:spcBef>
                        <a:spcAft>
                          <a:spcPts val="100"/>
                        </a:spcAft>
                      </a:pPr>
                      <a:r>
                        <a:rPr lang="en-US" sz="1200" kern="1200" dirty="0">
                          <a:effectLst/>
                          <a:latin typeface="Arial"/>
                          <a:cs typeface="Arial"/>
                        </a:rPr>
                        <a:t>1.6</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1.8</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tc>
                  <a:txBody>
                    <a:bodyPr/>
                    <a:lstStyle/>
                    <a:p>
                      <a:pPr marL="0" marR="0" algn="ctr">
                        <a:spcBef>
                          <a:spcPts val="100"/>
                        </a:spcBef>
                        <a:spcAft>
                          <a:spcPts val="100"/>
                        </a:spcAft>
                      </a:pPr>
                      <a:r>
                        <a:rPr lang="en-US" sz="1200" kern="1200" dirty="0">
                          <a:effectLst/>
                          <a:latin typeface="Arial"/>
                          <a:cs typeface="Arial"/>
                        </a:rPr>
                        <a:t>- </a:t>
                      </a:r>
                      <a:endParaRPr lang="en-US" sz="1200" kern="1200" dirty="0">
                        <a:solidFill>
                          <a:schemeClr val="dk1"/>
                        </a:solidFill>
                        <a:effectLst/>
                        <a:latin typeface="Arial"/>
                        <a:ea typeface="+mn-ea"/>
                        <a:cs typeface="Arial"/>
                      </a:endParaRPr>
                    </a:p>
                  </a:txBody>
                  <a:tcPr marL="8438" marR="8438" marT="13716" marB="13716" anchor="ctr"/>
                </a:tc>
                <a:extLst>
                  <a:ext uri="{0D108BD9-81ED-4DB2-BD59-A6C34878D82A}">
                    <a16:rowId xmlns:a16="http://schemas.microsoft.com/office/drawing/2014/main" xmlns="" val="10009"/>
                  </a:ext>
                </a:extLst>
              </a:tr>
            </a:tbl>
          </a:graphicData>
        </a:graphic>
      </p:graphicFrame>
      <p:sp>
        <p:nvSpPr>
          <p:cNvPr id="7" name="TextBox 6"/>
          <p:cNvSpPr txBox="1"/>
          <p:nvPr/>
        </p:nvSpPr>
        <p:spPr>
          <a:xfrm>
            <a:off x="421353" y="4427920"/>
            <a:ext cx="4626701" cy="746358"/>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
            </a:r>
            <a:br>
              <a:rPr lang="da-DK" sz="1100" i="1" dirty="0">
                <a:solidFill>
                  <a:schemeClr val="accent1"/>
                </a:solidFill>
                <a:latin typeface="Arial"/>
                <a:cs typeface="Arial"/>
              </a:rPr>
            </a:br>
            <a:r>
              <a:rPr lang="en-US" sz="1100" i="1" dirty="0">
                <a:solidFill>
                  <a:schemeClr val="accent1"/>
                </a:solidFill>
                <a:latin typeface="Arial"/>
                <a:cs typeface="Arial"/>
              </a:rPr>
              <a:t>*Hypoglycaemia requiring assistance.</a:t>
            </a:r>
          </a:p>
          <a:p>
            <a:r>
              <a:rPr lang="en-US" sz="1100" i="1" dirty="0">
                <a:solidFill>
                  <a:schemeClr val="accent1"/>
                </a:solidFill>
                <a:latin typeface="Arial"/>
                <a:cs typeface="Arial"/>
              </a:rPr>
              <a:t>All hypoglycaemia events collected via AE reporting (non-adjudicated). </a:t>
            </a:r>
          </a:p>
          <a:p>
            <a:endParaRPr lang="en-US" sz="1100" i="1" dirty="0">
              <a:solidFill>
                <a:schemeClr val="accent1"/>
              </a:solidFill>
              <a:latin typeface="Arial"/>
              <a:cs typeface="Arial"/>
            </a:endParaRPr>
          </a:p>
        </p:txBody>
      </p:sp>
      <p:sp>
        <p:nvSpPr>
          <p:cNvPr id="3" name="Rectangle 2"/>
          <p:cNvSpPr/>
          <p:nvPr/>
        </p:nvSpPr>
        <p:spPr>
          <a:xfrm>
            <a:off x="421353" y="3047214"/>
            <a:ext cx="8423347" cy="1449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5334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Burden of Diabetes</a:t>
            </a:r>
          </a:p>
        </p:txBody>
      </p:sp>
      <p:sp>
        <p:nvSpPr>
          <p:cNvPr id="3" name="Content Placeholder 2"/>
          <p:cNvSpPr>
            <a:spLocks noGrp="1"/>
          </p:cNvSpPr>
          <p:nvPr>
            <p:ph idx="11"/>
          </p:nvPr>
        </p:nvSpPr>
        <p:spPr/>
        <p:txBody>
          <a:bodyPr/>
          <a:lstStyle/>
          <a:p>
            <a:r>
              <a:rPr lang="en-US"/>
              <a:t>&gt;420 million people in the world have diabetes </a:t>
            </a:r>
          </a:p>
          <a:p>
            <a:r>
              <a:rPr lang="en-US"/>
              <a:t>Prevalence of 8.5% and increasing among the adult population </a:t>
            </a:r>
          </a:p>
          <a:p>
            <a:endParaRPr lang="en-US" dirty="0"/>
          </a:p>
        </p:txBody>
      </p:sp>
      <p:pic>
        <p:nvPicPr>
          <p:cNvPr id="5" name="Picture 4"/>
          <p:cNvPicPr>
            <a:picLocks noChangeAspect="1"/>
          </p:cNvPicPr>
          <p:nvPr/>
        </p:nvPicPr>
        <p:blipFill rotWithShape="1">
          <a:blip r:embed="rId2"/>
          <a:srcRect l="9522" t="22573" r="73910" b="25689"/>
          <a:stretch/>
        </p:blipFill>
        <p:spPr>
          <a:xfrm>
            <a:off x="4290440" y="910686"/>
            <a:ext cx="4247536" cy="3697547"/>
          </a:xfrm>
          <a:prstGeom prst="rect">
            <a:avLst/>
          </a:prstGeom>
        </p:spPr>
      </p:pic>
      <p:sp>
        <p:nvSpPr>
          <p:cNvPr id="7" name="TextBox 6"/>
          <p:cNvSpPr txBox="1"/>
          <p:nvPr/>
        </p:nvSpPr>
        <p:spPr>
          <a:xfrm>
            <a:off x="181088" y="4737909"/>
            <a:ext cx="3021594" cy="238527"/>
          </a:xfrm>
          <a:prstGeom prst="rect">
            <a:avLst/>
          </a:prstGeom>
          <a:noFill/>
        </p:spPr>
        <p:txBody>
          <a:bodyPr wrap="square" lIns="68580" tIns="34290" rIns="68580" bIns="34290" rtlCol="0">
            <a:spAutoFit/>
          </a:bodyPr>
          <a:lstStyle/>
          <a:p>
            <a:r>
              <a:rPr lang="en-US" sz="1100" i="1" dirty="0">
                <a:solidFill>
                  <a:schemeClr val="accent1"/>
                </a:solidFill>
                <a:latin typeface="Arial"/>
                <a:cs typeface="Arial"/>
              </a:rPr>
              <a:t>World Health Organisation 2016</a:t>
            </a:r>
          </a:p>
        </p:txBody>
      </p:sp>
    </p:spTree>
    <p:extLst>
      <p:ext uri="{BB962C8B-B14F-4D97-AF65-F5344CB8AC3E}">
        <p14:creationId xmlns:p14="http://schemas.microsoft.com/office/powerpoint/2010/main" val="3265261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Pancreatitis: Confirmed by Adjudication</a:t>
            </a:r>
          </a:p>
        </p:txBody>
      </p:sp>
      <p:graphicFrame>
        <p:nvGraphicFramePr>
          <p:cNvPr id="4" name="Table 3"/>
          <p:cNvGraphicFramePr>
            <a:graphicFrameLocks noGrp="1"/>
          </p:cNvGraphicFramePr>
          <p:nvPr>
            <p:extLst>
              <p:ext uri="{D42A27DB-BD31-4B8C-83A1-F6EECF244321}">
                <p14:modId xmlns:p14="http://schemas.microsoft.com/office/powerpoint/2010/main" val="4092052391"/>
              </p:ext>
            </p:extLst>
          </p:nvPr>
        </p:nvGraphicFramePr>
        <p:xfrm>
          <a:off x="421974" y="808601"/>
          <a:ext cx="7758135" cy="3738735"/>
        </p:xfrm>
        <a:graphic>
          <a:graphicData uri="http://schemas.openxmlformats.org/drawingml/2006/table">
            <a:tbl>
              <a:tblPr firstRow="1" bandRow="1">
                <a:tableStyleId>{7DF18680-E054-41AD-8BC1-D1AEF772440D}</a:tableStyleId>
              </a:tblPr>
              <a:tblGrid>
                <a:gridCol w="3840239">
                  <a:extLst>
                    <a:ext uri="{9D8B030D-6E8A-4147-A177-3AD203B41FA5}">
                      <a16:colId xmlns:a16="http://schemas.microsoft.com/office/drawing/2014/main" xmlns="" val="20000"/>
                    </a:ext>
                  </a:extLst>
                </a:gridCol>
                <a:gridCol w="1970089">
                  <a:extLst>
                    <a:ext uri="{9D8B030D-6E8A-4147-A177-3AD203B41FA5}">
                      <a16:colId xmlns:a16="http://schemas.microsoft.com/office/drawing/2014/main" xmlns="" val="20001"/>
                    </a:ext>
                  </a:extLst>
                </a:gridCol>
                <a:gridCol w="1947807">
                  <a:extLst>
                    <a:ext uri="{9D8B030D-6E8A-4147-A177-3AD203B41FA5}">
                      <a16:colId xmlns:a16="http://schemas.microsoft.com/office/drawing/2014/main" xmlns="" val="20002"/>
                    </a:ext>
                  </a:extLst>
                </a:gridCol>
              </a:tblGrid>
              <a:tr h="711590">
                <a:tc>
                  <a:txBody>
                    <a:bodyPr/>
                    <a:lstStyle/>
                    <a:p>
                      <a:pPr marL="0" marR="0">
                        <a:spcBef>
                          <a:spcPts val="100"/>
                        </a:spcBef>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420" marT="34290" marB="34290" anchor="b">
                    <a:solidFill>
                      <a:srgbClr val="8A0054"/>
                    </a:solidFill>
                  </a:tcPr>
                </a:tc>
                <a:tc>
                  <a:txBody>
                    <a:bodyPr/>
                    <a:lstStyle/>
                    <a:p>
                      <a:pPr marL="0" marR="0" algn="ctr">
                        <a:spcBef>
                          <a:spcPts val="100"/>
                        </a:spcBef>
                        <a:spcAft>
                          <a:spcPts val="100"/>
                        </a:spcAft>
                      </a:pPr>
                      <a:endParaRPr lang="en-US" sz="1400" dirty="0">
                        <a:effectLst/>
                        <a:latin typeface="Arial" panose="020B0604020202020204" pitchFamily="34" charset="0"/>
                        <a:cs typeface="Arial" panose="020B0604020202020204" pitchFamily="34" charset="0"/>
                      </a:endParaRPr>
                    </a:p>
                    <a:p>
                      <a:pPr marL="0" marR="0" algn="ctr">
                        <a:spcBef>
                          <a:spcPts val="100"/>
                        </a:spcBef>
                        <a:spcAft>
                          <a:spcPts val="100"/>
                        </a:spcAft>
                      </a:pPr>
                      <a:r>
                        <a:rPr lang="en-US" sz="1400" dirty="0">
                          <a:effectLst/>
                          <a:latin typeface="Arial" panose="020B0604020202020204" pitchFamily="34" charset="0"/>
                          <a:cs typeface="Arial" panose="020B0604020202020204" pitchFamily="34" charset="0"/>
                        </a:rPr>
                        <a:t>Exenatide</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N=7344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420" marR="8420" marT="34290" marB="34290" anchor="b">
                    <a:solidFill>
                      <a:srgbClr val="8A0054"/>
                    </a:solidFill>
                  </a:tcPr>
                </a:tc>
                <a:tc>
                  <a:txBody>
                    <a:bodyPr/>
                    <a:lstStyle/>
                    <a:p>
                      <a:pPr marL="0" marR="0" algn="ctr">
                        <a:spcBef>
                          <a:spcPts val="100"/>
                        </a:spcBef>
                        <a:spcAft>
                          <a:spcPts val="100"/>
                        </a:spcAft>
                      </a:pPr>
                      <a:r>
                        <a:rPr lang="en-US" sz="1400" dirty="0">
                          <a:effectLst/>
                          <a:latin typeface="Arial" panose="020B0604020202020204" pitchFamily="34" charset="0"/>
                          <a:cs typeface="Arial" panose="020B0604020202020204" pitchFamily="34" charset="0"/>
                        </a:rPr>
                        <a:t>Placebo</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N=7372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420" marR="8420" marT="34290" marB="34290" anchor="b">
                    <a:solidFill>
                      <a:srgbClr val="8A0054"/>
                    </a:solidFill>
                  </a:tcPr>
                </a:tc>
                <a:extLst>
                  <a:ext uri="{0D108BD9-81ED-4DB2-BD59-A6C34878D82A}">
                    <a16:rowId xmlns:a16="http://schemas.microsoft.com/office/drawing/2014/main" xmlns="" val="10000"/>
                  </a:ext>
                </a:extLst>
              </a:tr>
              <a:tr h="600935">
                <a:tc>
                  <a:txBody>
                    <a:bodyPr/>
                    <a:lstStyle/>
                    <a:p>
                      <a:pPr marL="0" marR="0">
                        <a:spcBef>
                          <a:spcPts val="100"/>
                        </a:spcBef>
                        <a:spcAft>
                          <a:spcPts val="100"/>
                        </a:spcAft>
                      </a:pPr>
                      <a:r>
                        <a:rPr lang="en-US" sz="1400" dirty="0">
                          <a:effectLst/>
                          <a:latin typeface="Arial" panose="020B0604020202020204" pitchFamily="34" charset="0"/>
                          <a:cs typeface="Arial" panose="020B0604020202020204" pitchFamily="34" charset="0"/>
                        </a:rPr>
                        <a:t>Subjects with acute pancreatitis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26 (0.4%)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22 (0.3%)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extLst>
                  <a:ext uri="{0D108BD9-81ED-4DB2-BD59-A6C34878D82A}">
                    <a16:rowId xmlns:a16="http://schemas.microsoft.com/office/drawing/2014/main" xmlns="" val="10001"/>
                  </a:ext>
                </a:extLst>
              </a:tr>
              <a:tr h="600935">
                <a:tc>
                  <a:txBody>
                    <a:bodyPr/>
                    <a:lstStyle/>
                    <a:p>
                      <a:pPr marL="584200" marR="0" lvl="1">
                        <a:spcBef>
                          <a:spcPts val="100"/>
                        </a:spcBef>
                        <a:spcAft>
                          <a:spcPts val="100"/>
                        </a:spcAft>
                      </a:pPr>
                      <a:r>
                        <a:rPr lang="en-US" sz="1400" dirty="0">
                          <a:effectLst/>
                          <a:latin typeface="Arial" panose="020B0604020202020204" pitchFamily="34" charset="0"/>
                          <a:cs typeface="Arial" panose="020B0604020202020204" pitchFamily="34" charset="0"/>
                        </a:rPr>
                        <a:t>Severe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2 (&lt;0.1%)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2 (&lt;0.1%)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extLst>
                  <a:ext uri="{0D108BD9-81ED-4DB2-BD59-A6C34878D82A}">
                    <a16:rowId xmlns:a16="http://schemas.microsoft.com/office/drawing/2014/main" xmlns="" val="10002"/>
                  </a:ext>
                </a:extLst>
              </a:tr>
              <a:tr h="600935">
                <a:tc>
                  <a:txBody>
                    <a:bodyPr/>
                    <a:lstStyle/>
                    <a:p>
                      <a:pPr marL="584200" marR="0" lvl="1">
                        <a:spcBef>
                          <a:spcPts val="100"/>
                        </a:spcBef>
                        <a:spcAft>
                          <a:spcPts val="100"/>
                        </a:spcAft>
                      </a:pPr>
                      <a:r>
                        <a:rPr lang="en-US" sz="1400" dirty="0">
                          <a:effectLst/>
                          <a:latin typeface="Arial" panose="020B0604020202020204" pitchFamily="34" charset="0"/>
                          <a:cs typeface="Arial" panose="020B0604020202020204" pitchFamily="34" charset="0"/>
                        </a:rPr>
                        <a:t>Mild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23 (0.3%)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20 (0.3%)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extLst>
                  <a:ext uri="{0D108BD9-81ED-4DB2-BD59-A6C34878D82A}">
                    <a16:rowId xmlns:a16="http://schemas.microsoft.com/office/drawing/2014/main" xmlns="" val="10003"/>
                  </a:ext>
                </a:extLst>
              </a:tr>
              <a:tr h="600935">
                <a:tc>
                  <a:txBody>
                    <a:bodyPr/>
                    <a:lstStyle/>
                    <a:p>
                      <a:pPr marL="584200" marR="0" lvl="1">
                        <a:spcBef>
                          <a:spcPts val="100"/>
                        </a:spcBef>
                        <a:spcAft>
                          <a:spcPts val="100"/>
                        </a:spcAft>
                      </a:pPr>
                      <a:r>
                        <a:rPr lang="en-US" sz="1400" dirty="0">
                          <a:effectLst/>
                          <a:latin typeface="Arial" panose="020B0604020202020204" pitchFamily="34" charset="0"/>
                          <a:cs typeface="Arial" panose="020B0604020202020204" pitchFamily="34" charset="0"/>
                        </a:rPr>
                        <a:t>Unknown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1 (&lt;0.1%)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tc>
                  <a:txBody>
                    <a:bodyPr/>
                    <a:lstStyle/>
                    <a:p>
                      <a:pPr algn="ctr"/>
                      <a:r>
                        <a:rPr lang="en-GB" sz="1400" u="none" strike="noStrike" kern="1200" baseline="0" dirty="0">
                          <a:latin typeface="Arial" panose="020B0604020202020204" pitchFamily="34" charset="0"/>
                          <a:cs typeface="Arial" panose="020B0604020202020204" pitchFamily="34" charset="0"/>
                        </a:rPr>
                        <a:t>0 (0.0%)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extLst>
                  <a:ext uri="{0D108BD9-81ED-4DB2-BD59-A6C34878D82A}">
                    <a16:rowId xmlns:a16="http://schemas.microsoft.com/office/drawing/2014/main" xmlns="" val="10004"/>
                  </a:ext>
                </a:extLst>
              </a:tr>
              <a:tr h="600935">
                <a:tc>
                  <a:txBody>
                    <a:bodyPr/>
                    <a:lstStyle/>
                    <a:p>
                      <a:pPr marL="0" marR="0">
                        <a:spcBef>
                          <a:spcPts val="100"/>
                        </a:spcBef>
                        <a:spcAft>
                          <a:spcPts val="100"/>
                        </a:spcAft>
                      </a:pPr>
                      <a:r>
                        <a:rPr lang="en-US" sz="1400" dirty="0">
                          <a:effectLst/>
                          <a:latin typeface="Arial" panose="020B0604020202020204" pitchFamily="34" charset="0"/>
                          <a:cs typeface="Arial" panose="020B0604020202020204" pitchFamily="34" charset="0"/>
                        </a:rPr>
                        <a:t>First event rate per 100 pt-years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391" marT="0" marB="0" anchor="ctr"/>
                </a:tc>
                <a:tc>
                  <a:txBody>
                    <a:bodyPr/>
                    <a:lstStyle/>
                    <a:p>
                      <a:pPr marL="0" marR="0" algn="ctr">
                        <a:spcBef>
                          <a:spcPts val="100"/>
                        </a:spcBef>
                        <a:spcAft>
                          <a:spcPts val="100"/>
                        </a:spcAft>
                      </a:pPr>
                      <a:r>
                        <a:rPr lang="en-US" sz="1400" u="none" strike="noStrike" kern="1200" baseline="0" dirty="0">
                          <a:latin typeface="Arial" panose="020B0604020202020204" pitchFamily="34" charset="0"/>
                          <a:cs typeface="Arial" panose="020B0604020202020204" pitchFamily="34" charset="0"/>
                        </a:rPr>
                        <a:t>0.11</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tc>
                  <a:txBody>
                    <a:bodyPr/>
                    <a:lstStyle/>
                    <a:p>
                      <a:pPr marL="0" marR="0" algn="ctr">
                        <a:spcBef>
                          <a:spcPts val="100"/>
                        </a:spcBef>
                        <a:spcAft>
                          <a:spcPts val="100"/>
                        </a:spcAft>
                      </a:pPr>
                      <a:r>
                        <a:rPr lang="en-US" sz="1400" u="none" strike="noStrike" kern="1200" baseline="0" dirty="0">
                          <a:latin typeface="Arial" panose="020B0604020202020204" pitchFamily="34" charset="0"/>
                          <a:cs typeface="Arial" panose="020B0604020202020204" pitchFamily="34" charset="0"/>
                        </a:rPr>
                        <a:t>0.09</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8391" marR="8391"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6411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Malignancy: Confirmed by Adjudication</a:t>
            </a:r>
          </a:p>
        </p:txBody>
      </p:sp>
      <p:graphicFrame>
        <p:nvGraphicFramePr>
          <p:cNvPr id="4" name="Table 3"/>
          <p:cNvGraphicFramePr>
            <a:graphicFrameLocks noGrp="1"/>
          </p:cNvGraphicFramePr>
          <p:nvPr>
            <p:extLst>
              <p:ext uri="{D42A27DB-BD31-4B8C-83A1-F6EECF244321}">
                <p14:modId xmlns:p14="http://schemas.microsoft.com/office/powerpoint/2010/main" val="1447299327"/>
              </p:ext>
            </p:extLst>
          </p:nvPr>
        </p:nvGraphicFramePr>
        <p:xfrm>
          <a:off x="293200" y="752041"/>
          <a:ext cx="8056593" cy="3652635"/>
        </p:xfrm>
        <a:graphic>
          <a:graphicData uri="http://schemas.openxmlformats.org/drawingml/2006/table">
            <a:tbl>
              <a:tblPr firstRow="1" bandRow="1">
                <a:tableStyleId>{7DF18680-E054-41AD-8BC1-D1AEF772440D}</a:tableStyleId>
              </a:tblPr>
              <a:tblGrid>
                <a:gridCol w="3987974">
                  <a:extLst>
                    <a:ext uri="{9D8B030D-6E8A-4147-A177-3AD203B41FA5}">
                      <a16:colId xmlns:a16="http://schemas.microsoft.com/office/drawing/2014/main" xmlns="" val="20000"/>
                    </a:ext>
                  </a:extLst>
                </a:gridCol>
                <a:gridCol w="2045880">
                  <a:extLst>
                    <a:ext uri="{9D8B030D-6E8A-4147-A177-3AD203B41FA5}">
                      <a16:colId xmlns:a16="http://schemas.microsoft.com/office/drawing/2014/main" xmlns="" val="20001"/>
                    </a:ext>
                  </a:extLst>
                </a:gridCol>
                <a:gridCol w="2022739">
                  <a:extLst>
                    <a:ext uri="{9D8B030D-6E8A-4147-A177-3AD203B41FA5}">
                      <a16:colId xmlns:a16="http://schemas.microsoft.com/office/drawing/2014/main" xmlns="" val="20002"/>
                    </a:ext>
                  </a:extLst>
                </a:gridCol>
              </a:tblGrid>
              <a:tr h="892763">
                <a:tc>
                  <a:txBody>
                    <a:bodyPr/>
                    <a:lstStyle/>
                    <a:p>
                      <a:pPr marL="0" marR="0">
                        <a:spcBef>
                          <a:spcPts val="100"/>
                        </a:spcBef>
                        <a:spcAft>
                          <a:spcPts val="100"/>
                        </a:spcAft>
                      </a:pPr>
                      <a:endParaRPr lang="en-US" sz="1400" dirty="0">
                        <a:effectLst/>
                        <a:latin typeface="Arial"/>
                        <a:ea typeface="Calibri" panose="020F0502020204030204" pitchFamily="34" charset="0"/>
                        <a:cs typeface="Arial"/>
                      </a:endParaRPr>
                    </a:p>
                  </a:txBody>
                  <a:tcPr marL="68580" marR="8420" marT="34290" marB="34290" anchor="b">
                    <a:solidFill>
                      <a:srgbClr val="8A0054"/>
                    </a:solidFill>
                  </a:tcPr>
                </a:tc>
                <a:tc>
                  <a:txBody>
                    <a:bodyPr/>
                    <a:lstStyle/>
                    <a:p>
                      <a:pPr marL="0" marR="0" algn="ctr">
                        <a:spcBef>
                          <a:spcPts val="100"/>
                        </a:spcBef>
                        <a:spcAft>
                          <a:spcPts val="100"/>
                        </a:spcAft>
                      </a:pPr>
                      <a:endParaRPr lang="en-US" sz="1400" dirty="0">
                        <a:effectLst/>
                        <a:latin typeface="Arial" panose="020B0604020202020204" pitchFamily="34" charset="0"/>
                        <a:cs typeface="Arial" panose="020B0604020202020204" pitchFamily="34" charset="0"/>
                      </a:endParaRPr>
                    </a:p>
                    <a:p>
                      <a:pPr marL="0" marR="0" algn="ctr">
                        <a:spcBef>
                          <a:spcPts val="100"/>
                        </a:spcBef>
                        <a:spcAft>
                          <a:spcPts val="100"/>
                        </a:spcAft>
                      </a:pPr>
                      <a:r>
                        <a:rPr lang="en-US" sz="1400" dirty="0">
                          <a:effectLst/>
                          <a:latin typeface="Arial" panose="020B0604020202020204" pitchFamily="34" charset="0"/>
                          <a:cs typeface="Arial" panose="020B0604020202020204" pitchFamily="34" charset="0"/>
                        </a:rPr>
                        <a:t>Exenatide</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N=7344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420" marR="8420" marT="34290" marB="34290" anchor="b">
                    <a:solidFill>
                      <a:srgbClr val="8A0054"/>
                    </a:solidFill>
                  </a:tcPr>
                </a:tc>
                <a:tc>
                  <a:txBody>
                    <a:bodyPr/>
                    <a:lstStyle/>
                    <a:p>
                      <a:pPr marL="0" marR="0" algn="ctr">
                        <a:spcBef>
                          <a:spcPts val="100"/>
                        </a:spcBef>
                        <a:spcAft>
                          <a:spcPts val="100"/>
                        </a:spcAft>
                      </a:pPr>
                      <a:r>
                        <a:rPr lang="en-US" sz="1400" dirty="0">
                          <a:effectLst/>
                          <a:latin typeface="Arial" panose="020B0604020202020204" pitchFamily="34" charset="0"/>
                          <a:cs typeface="Arial" panose="020B0604020202020204" pitchFamily="34" charset="0"/>
                        </a:rPr>
                        <a:t>Placebo</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N=7372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420" marR="8420" marT="34290" marB="34290" anchor="b">
                    <a:solidFill>
                      <a:srgbClr val="8A0054"/>
                    </a:solidFill>
                  </a:tcPr>
                </a:tc>
                <a:extLst>
                  <a:ext uri="{0D108BD9-81ED-4DB2-BD59-A6C34878D82A}">
                    <a16:rowId xmlns:a16="http://schemas.microsoft.com/office/drawing/2014/main" xmlns="" val="10000"/>
                  </a:ext>
                </a:extLst>
              </a:tr>
              <a:tr h="689968">
                <a:tc>
                  <a:txBody>
                    <a:bodyPr/>
                    <a:lstStyle/>
                    <a:p>
                      <a:pPr marL="0" marR="0">
                        <a:spcBef>
                          <a:spcPts val="100"/>
                        </a:spcBef>
                        <a:spcAft>
                          <a:spcPts val="100"/>
                        </a:spcAft>
                      </a:pPr>
                      <a:r>
                        <a:rPr lang="en-US" sz="1400" dirty="0">
                          <a:effectLst/>
                          <a:latin typeface="Arial" panose="020B0604020202020204" pitchFamily="34" charset="0"/>
                          <a:cs typeface="Arial" panose="020B0604020202020204" pitchFamily="34" charset="0"/>
                        </a:rPr>
                        <a:t>Subjects with a CEC</a:t>
                      </a:r>
                      <a:r>
                        <a:rPr lang="en-US" sz="1400" baseline="0" dirty="0">
                          <a:effectLst/>
                          <a:latin typeface="Arial" panose="020B0604020202020204" pitchFamily="34" charset="0"/>
                          <a:cs typeface="Arial" panose="020B0604020202020204" pitchFamily="34" charset="0"/>
                        </a:rPr>
                        <a:t> c</a:t>
                      </a:r>
                      <a:r>
                        <a:rPr lang="en-US" sz="1400" dirty="0">
                          <a:effectLst/>
                          <a:latin typeface="Arial" panose="020B0604020202020204" pitchFamily="34" charset="0"/>
                          <a:cs typeface="Arial" panose="020B0604020202020204" pitchFamily="34" charset="0"/>
                        </a:rPr>
                        <a:t>harter defined malignancy*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438" marT="6858" marB="6858" anchor="ctr"/>
                </a:tc>
                <a:tc>
                  <a:txBody>
                    <a:bodyPr/>
                    <a:lstStyle/>
                    <a:p>
                      <a:pPr algn="ctr"/>
                      <a:r>
                        <a:rPr lang="en-GB" sz="1400" kern="1200" dirty="0">
                          <a:effectLst/>
                          <a:latin typeface="Arial" panose="020B0604020202020204" pitchFamily="34" charset="0"/>
                          <a:cs typeface="Arial" panose="020B0604020202020204" pitchFamily="34" charset="0"/>
                        </a:rPr>
                        <a:t>355 (4.8%)</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438" marR="8438" marT="6858" marB="6858" anchor="ctr"/>
                </a:tc>
                <a:tc>
                  <a:txBody>
                    <a:bodyPr/>
                    <a:lstStyle/>
                    <a:p>
                      <a:pPr algn="ctr"/>
                      <a:r>
                        <a:rPr lang="en-GB" sz="1400" kern="1200" dirty="0">
                          <a:effectLst/>
                          <a:latin typeface="Arial" panose="020B0604020202020204" pitchFamily="34" charset="0"/>
                          <a:cs typeface="Arial" panose="020B0604020202020204" pitchFamily="34" charset="0"/>
                        </a:rPr>
                        <a:t>361 (4.9%)</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8438" marR="8438" marT="6858" marB="6858" anchor="ctr"/>
                </a:tc>
                <a:extLst>
                  <a:ext uri="{0D108BD9-81ED-4DB2-BD59-A6C34878D82A}">
                    <a16:rowId xmlns:a16="http://schemas.microsoft.com/office/drawing/2014/main" xmlns="" val="10001"/>
                  </a:ext>
                </a:extLst>
              </a:tr>
              <a:tr h="689968">
                <a:tc>
                  <a:txBody>
                    <a:bodyPr/>
                    <a:lstStyle/>
                    <a:p>
                      <a:pPr marL="0" marR="0">
                        <a:spcBef>
                          <a:spcPts val="100"/>
                        </a:spcBef>
                        <a:spcAft>
                          <a:spcPts val="100"/>
                        </a:spcAft>
                      </a:pPr>
                      <a:r>
                        <a:rPr lang="en-US" sz="1400" dirty="0">
                          <a:effectLst/>
                          <a:latin typeface="Arial" panose="020B0604020202020204" pitchFamily="34" charset="0"/>
                          <a:cs typeface="Arial" panose="020B0604020202020204" pitchFamily="34" charset="0"/>
                        </a:rPr>
                        <a:t>First event rate per 100 pt-years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438" marT="6858" marB="6858" anchor="ctr"/>
                </a:tc>
                <a:tc>
                  <a:txBody>
                    <a:bodyPr/>
                    <a:lstStyle/>
                    <a:p>
                      <a:pPr marL="0" marR="0" algn="ctr">
                        <a:spcBef>
                          <a:spcPts val="100"/>
                        </a:spcBef>
                        <a:spcAft>
                          <a:spcPts val="100"/>
                        </a:spcAft>
                      </a:pPr>
                      <a:r>
                        <a:rPr lang="en-US" sz="1400" kern="1200" dirty="0">
                          <a:effectLst/>
                          <a:latin typeface="Arial" panose="020B0604020202020204" pitchFamily="34" charset="0"/>
                          <a:cs typeface="Arial" panose="020B0604020202020204" pitchFamily="34" charset="0"/>
                        </a:rPr>
                        <a:t>1.5</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8438" marR="8438" marT="6858" marB="6858" anchor="ctr"/>
                </a:tc>
                <a:tc>
                  <a:txBody>
                    <a:bodyPr/>
                    <a:lstStyle/>
                    <a:p>
                      <a:pPr marL="0" marR="0" algn="ctr">
                        <a:spcBef>
                          <a:spcPts val="100"/>
                        </a:spcBef>
                        <a:spcAft>
                          <a:spcPts val="100"/>
                        </a:spcAft>
                      </a:pPr>
                      <a:r>
                        <a:rPr lang="en-US" sz="1400" kern="1200" dirty="0">
                          <a:effectLst/>
                          <a:latin typeface="Arial" panose="020B0604020202020204" pitchFamily="34" charset="0"/>
                          <a:cs typeface="Arial" panose="020B0604020202020204" pitchFamily="34" charset="0"/>
                        </a:rPr>
                        <a:t>1.6</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8438" marR="8438" marT="6858" marB="6858" anchor="ctr"/>
                </a:tc>
                <a:extLst>
                  <a:ext uri="{0D108BD9-81ED-4DB2-BD59-A6C34878D82A}">
                    <a16:rowId xmlns:a16="http://schemas.microsoft.com/office/drawing/2014/main" xmlns="" val="10002"/>
                  </a:ext>
                </a:extLst>
              </a:tr>
              <a:tr h="689968">
                <a:tc>
                  <a:txBody>
                    <a:bodyPr/>
                    <a:lstStyle/>
                    <a:p>
                      <a:pPr marL="0" marR="0">
                        <a:spcBef>
                          <a:spcPts val="100"/>
                        </a:spcBef>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438" marT="6858" marB="6858" anchor="ctr"/>
                </a:tc>
                <a:tc>
                  <a:txBody>
                    <a:bodyPr/>
                    <a:lstStyle/>
                    <a:p>
                      <a:pPr marL="0" marR="0" algn="ctr">
                        <a:spcBef>
                          <a:spcPts val="100"/>
                        </a:spcBef>
                        <a:spcAft>
                          <a:spcPts val="100"/>
                        </a:spcAft>
                      </a:pP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8438" marR="8438" marT="6858" marB="6858" anchor="ctr"/>
                </a:tc>
                <a:tc>
                  <a:txBody>
                    <a:bodyPr/>
                    <a:lstStyle/>
                    <a:p>
                      <a:pPr marL="0" marR="0" algn="ctr">
                        <a:spcBef>
                          <a:spcPts val="100"/>
                        </a:spcBef>
                        <a:spcAft>
                          <a:spcPts val="100"/>
                        </a:spcAft>
                      </a:pP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8438" marR="8438" marT="6858" marB="6858" anchor="ctr"/>
                </a:tc>
                <a:extLst>
                  <a:ext uri="{0D108BD9-81ED-4DB2-BD59-A6C34878D82A}">
                    <a16:rowId xmlns:a16="http://schemas.microsoft.com/office/drawing/2014/main" xmlns="" val="10003"/>
                  </a:ext>
                </a:extLst>
              </a:tr>
              <a:tr h="689968">
                <a:tc>
                  <a:txBody>
                    <a:bodyPr/>
                    <a:lstStyle/>
                    <a:p>
                      <a:pPr marL="0" marR="0">
                        <a:spcBef>
                          <a:spcPts val="100"/>
                        </a:spcBef>
                        <a:spcAft>
                          <a:spcPts val="100"/>
                        </a:spcAft>
                      </a:pPr>
                      <a:r>
                        <a:rPr lang="en-US" sz="1400" dirty="0">
                          <a:effectLst/>
                          <a:latin typeface="Arial" panose="020B0604020202020204" pitchFamily="34" charset="0"/>
                          <a:cs typeface="Arial" panose="020B0604020202020204" pitchFamily="34" charset="0"/>
                        </a:rPr>
                        <a:t>All charter defined malignancy events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8438" marT="6858" marB="6858" anchor="ctr"/>
                </a:tc>
                <a:tc>
                  <a:txBody>
                    <a:bodyPr/>
                    <a:lstStyle/>
                    <a:p>
                      <a:pPr marL="0" marR="0" algn="ctr">
                        <a:spcBef>
                          <a:spcPts val="100"/>
                        </a:spcBef>
                        <a:spcAft>
                          <a:spcPts val="100"/>
                        </a:spcAft>
                      </a:pPr>
                      <a:r>
                        <a:rPr lang="en-US" sz="1400" kern="1200" dirty="0">
                          <a:effectLst/>
                          <a:latin typeface="Arial" panose="020B0604020202020204" pitchFamily="34" charset="0"/>
                          <a:cs typeface="Arial" panose="020B0604020202020204" pitchFamily="34" charset="0"/>
                        </a:rPr>
                        <a:t>429</a:t>
                      </a:r>
                      <a:endParaRPr lang="en-US" sz="1400" strike="sngStrike" kern="1200" dirty="0">
                        <a:solidFill>
                          <a:schemeClr val="tx1"/>
                        </a:solidFill>
                        <a:effectLst/>
                        <a:latin typeface="Arial" panose="020B0604020202020204" pitchFamily="34" charset="0"/>
                        <a:ea typeface="+mn-ea"/>
                        <a:cs typeface="Arial" panose="020B0604020202020204" pitchFamily="34" charset="0"/>
                      </a:endParaRPr>
                    </a:p>
                  </a:txBody>
                  <a:tcPr marL="8438" marR="8438" marT="6858" marB="6858" anchor="ctr"/>
                </a:tc>
                <a:tc>
                  <a:txBody>
                    <a:bodyPr/>
                    <a:lstStyle/>
                    <a:p>
                      <a:pPr marL="0" marR="0" algn="ctr">
                        <a:spcBef>
                          <a:spcPts val="100"/>
                        </a:spcBef>
                        <a:spcAft>
                          <a:spcPts val="100"/>
                        </a:spcAft>
                      </a:pPr>
                      <a:r>
                        <a:rPr lang="en-US" sz="1400" kern="1200" dirty="0">
                          <a:effectLst/>
                          <a:latin typeface="Arial" panose="020B0604020202020204" pitchFamily="34" charset="0"/>
                          <a:cs typeface="Arial" panose="020B0604020202020204" pitchFamily="34" charset="0"/>
                        </a:rPr>
                        <a:t>442</a:t>
                      </a:r>
                      <a:endParaRPr lang="en-US" sz="1400" strike="sngStrike" kern="1200" dirty="0">
                        <a:solidFill>
                          <a:schemeClr val="tx1"/>
                        </a:solidFill>
                        <a:effectLst/>
                        <a:latin typeface="Arial" panose="020B0604020202020204" pitchFamily="34" charset="0"/>
                        <a:ea typeface="+mn-ea"/>
                        <a:cs typeface="Arial" panose="020B0604020202020204" pitchFamily="34" charset="0"/>
                      </a:endParaRPr>
                    </a:p>
                  </a:txBody>
                  <a:tcPr marL="8438" marR="8438" marT="6858" marB="6858" anchor="ctr"/>
                </a:tc>
                <a:extLst>
                  <a:ext uri="{0D108BD9-81ED-4DB2-BD59-A6C34878D82A}">
                    <a16:rowId xmlns:a16="http://schemas.microsoft.com/office/drawing/2014/main" xmlns="" val="10004"/>
                  </a:ext>
                </a:extLst>
              </a:tr>
            </a:tbl>
          </a:graphicData>
        </a:graphic>
      </p:graphicFrame>
      <p:sp>
        <p:nvSpPr>
          <p:cNvPr id="7" name="TextBox 6"/>
          <p:cNvSpPr txBox="1"/>
          <p:nvPr/>
        </p:nvSpPr>
        <p:spPr>
          <a:xfrm>
            <a:off x="359231" y="4462185"/>
            <a:ext cx="8245336" cy="407804"/>
          </a:xfrm>
          <a:prstGeom prst="rect">
            <a:avLst/>
          </a:prstGeom>
          <a:noFill/>
        </p:spPr>
        <p:txBody>
          <a:bodyPr wrap="square" lIns="68580" tIns="34290" rIns="68580" bIns="34290" rtlCol="0">
            <a:spAutoFit/>
          </a:bodyPr>
          <a:lstStyle/>
          <a:p>
            <a:r>
              <a:rPr lang="da-DK" sz="1100" i="1" dirty="0">
                <a:solidFill>
                  <a:schemeClr val="accent1"/>
                </a:solidFill>
                <a:latin typeface="Arial"/>
                <a:cs typeface="Arial"/>
              </a:rPr>
              <a:t/>
            </a:r>
            <a:br>
              <a:rPr lang="da-DK" sz="1100" i="1" dirty="0">
                <a:solidFill>
                  <a:schemeClr val="accent1"/>
                </a:solidFill>
                <a:latin typeface="Arial"/>
                <a:cs typeface="Arial"/>
              </a:rPr>
            </a:br>
            <a:r>
              <a:rPr lang="en-US" sz="1100" i="1" dirty="0">
                <a:solidFill>
                  <a:schemeClr val="accent1"/>
                </a:solidFill>
                <a:latin typeface="Arial"/>
                <a:cs typeface="Arial"/>
              </a:rPr>
              <a:t>*Newly diagnosed malignancy or 1st recurrence of previously diagnosed malignancy during the study period.</a:t>
            </a:r>
          </a:p>
        </p:txBody>
      </p:sp>
    </p:spTree>
    <p:extLst>
      <p:ext uri="{BB962C8B-B14F-4D97-AF65-F5344CB8AC3E}">
        <p14:creationId xmlns:p14="http://schemas.microsoft.com/office/powerpoint/2010/main" val="1277582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Malignancies of Interest: Confirmed by Adjudication</a:t>
            </a:r>
          </a:p>
        </p:txBody>
      </p:sp>
      <p:graphicFrame>
        <p:nvGraphicFramePr>
          <p:cNvPr id="4" name="Table 3"/>
          <p:cNvGraphicFramePr>
            <a:graphicFrameLocks noGrp="1"/>
          </p:cNvGraphicFramePr>
          <p:nvPr>
            <p:extLst>
              <p:ext uri="{D42A27DB-BD31-4B8C-83A1-F6EECF244321}">
                <p14:modId xmlns:p14="http://schemas.microsoft.com/office/powerpoint/2010/main" val="1859282080"/>
              </p:ext>
            </p:extLst>
          </p:nvPr>
        </p:nvGraphicFramePr>
        <p:xfrm>
          <a:off x="413390" y="815672"/>
          <a:ext cx="7639458" cy="3785895"/>
        </p:xfrm>
        <a:graphic>
          <a:graphicData uri="http://schemas.openxmlformats.org/drawingml/2006/table">
            <a:tbl>
              <a:tblPr firstRow="1" bandRow="1">
                <a:tableStyleId>{7DF18680-E054-41AD-8BC1-D1AEF772440D}</a:tableStyleId>
              </a:tblPr>
              <a:tblGrid>
                <a:gridCol w="2546486">
                  <a:extLst>
                    <a:ext uri="{9D8B030D-6E8A-4147-A177-3AD203B41FA5}">
                      <a16:colId xmlns:a16="http://schemas.microsoft.com/office/drawing/2014/main" xmlns="" val="20000"/>
                    </a:ext>
                  </a:extLst>
                </a:gridCol>
                <a:gridCol w="2546486">
                  <a:extLst>
                    <a:ext uri="{9D8B030D-6E8A-4147-A177-3AD203B41FA5}">
                      <a16:colId xmlns:a16="http://schemas.microsoft.com/office/drawing/2014/main" xmlns="" val="20001"/>
                    </a:ext>
                  </a:extLst>
                </a:gridCol>
                <a:gridCol w="2546486">
                  <a:extLst>
                    <a:ext uri="{9D8B030D-6E8A-4147-A177-3AD203B41FA5}">
                      <a16:colId xmlns:a16="http://schemas.microsoft.com/office/drawing/2014/main" xmlns="" val="20002"/>
                    </a:ext>
                  </a:extLst>
                </a:gridCol>
              </a:tblGrid>
              <a:tr h="688521">
                <a:tc>
                  <a:txBody>
                    <a:bodyPr/>
                    <a:lstStyle/>
                    <a:p>
                      <a:endParaRPr lang="en-US" sz="1400" dirty="0">
                        <a:latin typeface="Arial" panose="020B0604020202020204" pitchFamily="34" charset="0"/>
                        <a:cs typeface="Arial" panose="020B0604020202020204" pitchFamily="34" charset="0"/>
                      </a:endParaRPr>
                    </a:p>
                  </a:txBody>
                  <a:tcPr marL="68580" marR="68580" marT="34290" marB="34290" anchor="b">
                    <a:solidFill>
                      <a:srgbClr val="8A0054"/>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Exenatide</a:t>
                      </a:r>
                    </a:p>
                    <a:p>
                      <a:pPr algn="ctr"/>
                      <a:r>
                        <a:rPr lang="en-US" sz="1400" dirty="0">
                          <a:latin typeface="Arial" panose="020B0604020202020204" pitchFamily="34" charset="0"/>
                          <a:cs typeface="Arial" panose="020B0604020202020204" pitchFamily="34" charset="0"/>
                        </a:rPr>
                        <a:t>N=7344</a:t>
                      </a:r>
                    </a:p>
                  </a:txBody>
                  <a:tcPr marL="68580" marR="68580" marT="34290" marB="34290" anchor="b">
                    <a:solidFill>
                      <a:srgbClr val="8A0054"/>
                    </a:solidFill>
                  </a:tcPr>
                </a:tc>
                <a:tc>
                  <a:txBody>
                    <a:bodyPr/>
                    <a:lstStyle/>
                    <a:p>
                      <a:pPr algn="ctr"/>
                      <a:r>
                        <a:rPr lang="en-US" sz="1400" dirty="0">
                          <a:latin typeface="Arial" panose="020B0604020202020204" pitchFamily="34" charset="0"/>
                          <a:cs typeface="Arial" panose="020B0604020202020204" pitchFamily="34" charset="0"/>
                        </a:rPr>
                        <a:t>Placebo</a:t>
                      </a:r>
                    </a:p>
                    <a:p>
                      <a:pPr algn="ctr"/>
                      <a:r>
                        <a:rPr lang="en-US" sz="1400" dirty="0">
                          <a:latin typeface="Arial" panose="020B0604020202020204" pitchFamily="34" charset="0"/>
                          <a:cs typeface="Arial" panose="020B0604020202020204" pitchFamily="34" charset="0"/>
                        </a:rPr>
                        <a:t>N=7372</a:t>
                      </a:r>
                    </a:p>
                  </a:txBody>
                  <a:tcPr marL="68580" marR="68580" marT="34290" marB="34290" anchor="b">
                    <a:solidFill>
                      <a:srgbClr val="8A0054"/>
                    </a:solidFill>
                  </a:tcPr>
                </a:tc>
                <a:extLst>
                  <a:ext uri="{0D108BD9-81ED-4DB2-BD59-A6C34878D82A}">
                    <a16:rowId xmlns:a16="http://schemas.microsoft.com/office/drawing/2014/main" xmlns="" val="10000"/>
                  </a:ext>
                </a:extLst>
              </a:tr>
              <a:tr h="439605">
                <a:tc>
                  <a:txBody>
                    <a:bodyPr/>
                    <a:lstStyle/>
                    <a:p>
                      <a:pPr lvl="0"/>
                      <a:r>
                        <a:rPr lang="en-US" sz="1400" kern="1200" dirty="0">
                          <a:latin typeface="Arial" panose="020B0604020202020204" pitchFamily="34" charset="0"/>
                          <a:cs typeface="Arial" panose="020B0604020202020204" pitchFamily="34" charset="0"/>
                        </a:rPr>
                        <a:t>Pancreas</a:t>
                      </a:r>
                      <a:endParaRPr lang="en-US" sz="1400" b="1" i="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algn="ctr">
                        <a:spcBef>
                          <a:spcPts val="100"/>
                        </a:spcBef>
                        <a:spcAft>
                          <a:spcPts val="100"/>
                        </a:spcAft>
                      </a:pPr>
                      <a:r>
                        <a:rPr lang="en-US" sz="1400" kern="1200" dirty="0">
                          <a:latin typeface="Arial" panose="020B0604020202020204" pitchFamily="34" charset="0"/>
                          <a:cs typeface="Arial" panose="020B0604020202020204" pitchFamily="34" charset="0"/>
                        </a:rPr>
                        <a:t>15 (0.2%)</a:t>
                      </a:r>
                      <a:endParaRPr lang="en-GB" sz="1400" kern="1200" dirty="0">
                        <a:solidFill>
                          <a:schemeClr val="dk1"/>
                        </a:solidFill>
                        <a:latin typeface="Arial" panose="020B0604020202020204" pitchFamily="34" charset="0"/>
                        <a:ea typeface="+mn-ea"/>
                        <a:cs typeface="Arial" panose="020B0604020202020204" pitchFamily="34" charset="0"/>
                      </a:endParaRPr>
                    </a:p>
                  </a:txBody>
                  <a:tcPr marL="9525" marR="9525" marT="0" marB="0" anchor="ctr"/>
                </a:tc>
                <a:tc>
                  <a:txBody>
                    <a:bodyPr/>
                    <a:lstStyle/>
                    <a:p>
                      <a:pPr algn="ctr">
                        <a:spcBef>
                          <a:spcPts val="100"/>
                        </a:spcBef>
                        <a:spcAft>
                          <a:spcPts val="100"/>
                        </a:spcAft>
                      </a:pPr>
                      <a:r>
                        <a:rPr lang="en-US" sz="1400" kern="1200" dirty="0">
                          <a:latin typeface="Arial" panose="020B0604020202020204" pitchFamily="34" charset="0"/>
                          <a:cs typeface="Arial" panose="020B0604020202020204" pitchFamily="34" charset="0"/>
                        </a:rPr>
                        <a:t>16 (0.2%)</a:t>
                      </a:r>
                      <a:endParaRPr lang="en-GB" sz="1400" kern="1200" dirty="0">
                        <a:solidFill>
                          <a:schemeClr val="dk1"/>
                        </a:solidFill>
                        <a:latin typeface="Arial" panose="020B0604020202020204" pitchFamily="34" charset="0"/>
                        <a:ea typeface="+mn-ea"/>
                        <a:cs typeface="Arial" panose="020B0604020202020204" pitchFamily="34" charset="0"/>
                      </a:endParaRPr>
                    </a:p>
                  </a:txBody>
                  <a:tcPr marL="9525" marR="9525" marT="0" marB="0" anchor="ctr"/>
                </a:tc>
                <a:extLst>
                  <a:ext uri="{0D108BD9-81ED-4DB2-BD59-A6C34878D82A}">
                    <a16:rowId xmlns:a16="http://schemas.microsoft.com/office/drawing/2014/main" xmlns="" val="10006"/>
                  </a:ext>
                </a:extLst>
              </a:tr>
              <a:tr h="439605">
                <a:tc>
                  <a:txBody>
                    <a:bodyPr/>
                    <a:lstStyle/>
                    <a:p>
                      <a:endParaRPr lang="en-US" sz="1400" b="1" i="0" dirty="0">
                        <a:latin typeface="Arial" panose="020B0604020202020204" pitchFamily="34" charset="0"/>
                        <a:cs typeface="Arial" panose="020B0604020202020204" pitchFamily="34" charset="0"/>
                      </a:endParaRPr>
                    </a:p>
                  </a:txBody>
                  <a:tcPr marL="68580" marR="68580" marT="34290" marB="3429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solidFill>
                      <a:schemeClr val="bg1"/>
                    </a:solidFill>
                  </a:tcPr>
                </a:tc>
                <a:extLst>
                  <a:ext uri="{0D108BD9-81ED-4DB2-BD59-A6C34878D82A}">
                    <a16:rowId xmlns:a16="http://schemas.microsoft.com/office/drawing/2014/main" xmlns="" val="10007"/>
                  </a:ext>
                </a:extLst>
              </a:tr>
              <a:tr h="439605">
                <a:tc>
                  <a:txBody>
                    <a:bodyPr/>
                    <a:lstStyle/>
                    <a:p>
                      <a:r>
                        <a:rPr lang="en-US" sz="1400" dirty="0">
                          <a:latin typeface="Arial" panose="020B0604020202020204" pitchFamily="34" charset="0"/>
                          <a:cs typeface="Arial" panose="020B0604020202020204" pitchFamily="34" charset="0"/>
                        </a:rPr>
                        <a:t>Thyroid</a:t>
                      </a:r>
                      <a:endParaRPr lang="en-US" sz="1400" b="1" i="0"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u="none" strike="noStrike" kern="1200" baseline="0" dirty="0">
                          <a:latin typeface="Arial" panose="020B0604020202020204" pitchFamily="34" charset="0"/>
                          <a:cs typeface="Arial" panose="020B0604020202020204" pitchFamily="34" charset="0"/>
                        </a:rPr>
                        <a:t>14 (0.2%)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u="none" strike="noStrike" kern="1200" baseline="0" dirty="0">
                          <a:latin typeface="Arial" panose="020B0604020202020204" pitchFamily="34" charset="0"/>
                          <a:cs typeface="Arial" panose="020B0604020202020204" pitchFamily="34" charset="0"/>
                        </a:rPr>
                        <a:t>6 (0.1%) </a:t>
                      </a:r>
                      <a:endParaRPr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xmlns="" val="10001"/>
                  </a:ext>
                </a:extLst>
              </a:tr>
              <a:tr h="439605">
                <a:tc>
                  <a:txBody>
                    <a:bodyPr/>
                    <a:lstStyle/>
                    <a:p>
                      <a:pPr lvl="1"/>
                      <a:r>
                        <a:rPr lang="en-US" sz="1400" i="0" dirty="0">
                          <a:latin typeface="Arial" panose="020B0604020202020204" pitchFamily="34" charset="0"/>
                          <a:cs typeface="Arial" panose="020B0604020202020204" pitchFamily="34" charset="0"/>
                        </a:rPr>
                        <a:t>Medullary *</a:t>
                      </a:r>
                      <a:endParaRPr lang="en-US" sz="1400" i="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kern="1200" dirty="0">
                          <a:solidFill>
                            <a:schemeClr val="dk1"/>
                          </a:solidFill>
                          <a:latin typeface="Arial" panose="020B0604020202020204" pitchFamily="34" charset="0"/>
                          <a:ea typeface="+mn-ea"/>
                          <a:cs typeface="Arial" panose="020B0604020202020204" pitchFamily="34" charset="0"/>
                        </a:rPr>
                        <a:t>2</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1</a:t>
                      </a:r>
                    </a:p>
                  </a:txBody>
                  <a:tcPr marL="68580" marR="68580" marT="34290" marB="34290" anchor="ctr"/>
                </a:tc>
                <a:extLst>
                  <a:ext uri="{0D108BD9-81ED-4DB2-BD59-A6C34878D82A}">
                    <a16:rowId xmlns:a16="http://schemas.microsoft.com/office/drawing/2014/main" xmlns="" val="10002"/>
                  </a:ext>
                </a:extLst>
              </a:tr>
              <a:tr h="439605">
                <a:tc>
                  <a:txBody>
                    <a:bodyPr/>
                    <a:lstStyle/>
                    <a:p>
                      <a:pPr lvl="1"/>
                      <a:r>
                        <a:rPr lang="en-US" sz="1400" i="0" dirty="0">
                          <a:latin typeface="Arial" panose="020B0604020202020204" pitchFamily="34" charset="0"/>
                          <a:cs typeface="Arial" panose="020B0604020202020204" pitchFamily="34" charset="0"/>
                        </a:rPr>
                        <a:t>Papillary</a:t>
                      </a:r>
                      <a:endParaRPr lang="en-US" sz="1400" i="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kern="1200" dirty="0">
                          <a:solidFill>
                            <a:schemeClr val="dk1"/>
                          </a:solidFill>
                          <a:latin typeface="Arial" panose="020B0604020202020204" pitchFamily="34" charset="0"/>
                          <a:ea typeface="+mn-ea"/>
                          <a:cs typeface="Arial" panose="020B0604020202020204" pitchFamily="34" charset="0"/>
                        </a:rPr>
                        <a:t>10</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Arial" panose="020B0604020202020204" pitchFamily="34" charset="0"/>
                          <a:ea typeface="+mn-ea"/>
                          <a:cs typeface="Arial" panose="020B0604020202020204" pitchFamily="34" charset="0"/>
                        </a:rPr>
                        <a:t>4</a:t>
                      </a:r>
                    </a:p>
                  </a:txBody>
                  <a:tcPr marL="68580" marR="68580" marT="34290" marB="34290" anchor="ctr"/>
                </a:tc>
                <a:extLst>
                  <a:ext uri="{0D108BD9-81ED-4DB2-BD59-A6C34878D82A}">
                    <a16:rowId xmlns:a16="http://schemas.microsoft.com/office/drawing/2014/main" xmlns="" val="10003"/>
                  </a:ext>
                </a:extLst>
              </a:tr>
              <a:tr h="439605">
                <a:tc>
                  <a:txBody>
                    <a:bodyPr/>
                    <a:lstStyle/>
                    <a:p>
                      <a:pPr lvl="1"/>
                      <a:r>
                        <a:rPr lang="en-US" sz="1400" dirty="0">
                          <a:latin typeface="Arial" panose="020B0604020202020204" pitchFamily="34" charset="0"/>
                          <a:cs typeface="Arial" panose="020B0604020202020204" pitchFamily="34" charset="0"/>
                        </a:rPr>
                        <a:t>Follicular</a:t>
                      </a:r>
                      <a:endParaRPr lang="en-US" sz="1400" i="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kern="1200" dirty="0">
                          <a:latin typeface="Arial" panose="020B0604020202020204" pitchFamily="34" charset="0"/>
                          <a:cs typeface="Arial" panose="020B0604020202020204" pitchFamily="34" charset="0"/>
                        </a:rPr>
                        <a:t>2</a:t>
                      </a:r>
                      <a:endParaRPr lang="en-GB" sz="140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latin typeface="Arial" panose="020B0604020202020204" pitchFamily="34" charset="0"/>
                          <a:cs typeface="Arial" panose="020B0604020202020204" pitchFamily="34" charset="0"/>
                        </a:rPr>
                        <a:t>0</a:t>
                      </a:r>
                      <a:endParaRPr lang="en-US" sz="140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xmlns="" val="10004"/>
                  </a:ext>
                </a:extLst>
              </a:tr>
              <a:tr h="439605">
                <a:tc>
                  <a:txBody>
                    <a:bodyPr/>
                    <a:lstStyle/>
                    <a:p>
                      <a:pPr lvl="1"/>
                      <a:r>
                        <a:rPr lang="en-US" sz="1400" dirty="0">
                          <a:latin typeface="Arial" panose="020B0604020202020204" pitchFamily="34" charset="0"/>
                          <a:cs typeface="Arial" panose="020B0604020202020204" pitchFamily="34" charset="0"/>
                        </a:rPr>
                        <a:t>Other/Unknown</a:t>
                      </a:r>
                      <a:endParaRPr lang="en-US" sz="1400" i="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kern="1200" dirty="0">
                          <a:solidFill>
                            <a:schemeClr val="dk1"/>
                          </a:solidFill>
                          <a:latin typeface="Arial" panose="020B0604020202020204" pitchFamily="34" charset="0"/>
                          <a:ea typeface="+mn-ea"/>
                          <a:cs typeface="Arial" panose="020B0604020202020204" pitchFamily="34" charset="0"/>
                        </a:rPr>
                        <a:t>0</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latin typeface="Arial" panose="020B0604020202020204" pitchFamily="34" charset="0"/>
                          <a:cs typeface="Arial" panose="020B0604020202020204" pitchFamily="34" charset="0"/>
                        </a:rPr>
                        <a:t>1</a:t>
                      </a:r>
                      <a:endParaRPr lang="en-US" sz="140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xmlns="" val="10005"/>
                  </a:ext>
                </a:extLst>
              </a:tr>
            </a:tbl>
          </a:graphicData>
        </a:graphic>
      </p:graphicFrame>
      <p:sp>
        <p:nvSpPr>
          <p:cNvPr id="5" name="Rectangle 4"/>
          <p:cNvSpPr/>
          <p:nvPr/>
        </p:nvSpPr>
        <p:spPr>
          <a:xfrm>
            <a:off x="417064" y="2835112"/>
            <a:ext cx="7615589" cy="452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6" name="Rectangle 5"/>
          <p:cNvSpPr/>
          <p:nvPr/>
        </p:nvSpPr>
        <p:spPr>
          <a:xfrm>
            <a:off x="417064" y="4729983"/>
            <a:ext cx="7615589" cy="415498"/>
          </a:xfrm>
          <a:prstGeom prst="rect">
            <a:avLst/>
          </a:prstGeom>
        </p:spPr>
        <p:txBody>
          <a:bodyPr wrap="square" lIns="68580" tIns="34290" rIns="68580" bIns="34290">
            <a:spAutoFit/>
          </a:bodyPr>
          <a:lstStyle/>
          <a:p>
            <a:r>
              <a:rPr lang="en-GB" sz="1050" i="1" dirty="0">
                <a:solidFill>
                  <a:schemeClr val="accent1"/>
                </a:solidFill>
                <a:latin typeface="Arial" panose="020B0604020202020204" pitchFamily="34" charset="0"/>
                <a:cs typeface="Arial" panose="020B0604020202020204" pitchFamily="34" charset="0"/>
              </a:rPr>
              <a:t>* All 3 cases of medullary thyroid cancer were in participants with an elevated calcitonin value at baseline</a:t>
            </a:r>
          </a:p>
          <a:p>
            <a:endParaRPr lang="en-GB" sz="1200" b="1" dirty="0"/>
          </a:p>
        </p:txBody>
      </p:sp>
      <p:sp>
        <p:nvSpPr>
          <p:cNvPr id="7" name="Rectangle 6"/>
          <p:cNvSpPr/>
          <p:nvPr/>
        </p:nvSpPr>
        <p:spPr>
          <a:xfrm>
            <a:off x="309489" y="2314135"/>
            <a:ext cx="7807569" cy="2363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256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2_05sep2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657" y="801581"/>
            <a:ext cx="5689854" cy="3730752"/>
          </a:xfrm>
          <a:prstGeom prst="rect">
            <a:avLst/>
          </a:prstGeom>
        </p:spPr>
      </p:pic>
      <p:sp>
        <p:nvSpPr>
          <p:cNvPr id="9" name="Rectangle 8"/>
          <p:cNvSpPr/>
          <p:nvPr/>
        </p:nvSpPr>
        <p:spPr>
          <a:xfrm>
            <a:off x="2286670" y="2531534"/>
            <a:ext cx="4605866" cy="94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p:txBody>
          <a:bodyPr/>
          <a:lstStyle/>
          <a:p>
            <a:r>
              <a:rPr lang="en-GB"/>
              <a:t>Change in Calcitonin Over Time</a:t>
            </a:r>
            <a:endParaRPr lang="en-GB" dirty="0"/>
          </a:p>
        </p:txBody>
      </p:sp>
      <p:cxnSp>
        <p:nvCxnSpPr>
          <p:cNvPr id="5" name="Straight Connector 4"/>
          <p:cNvCxnSpPr/>
          <p:nvPr/>
        </p:nvCxnSpPr>
        <p:spPr>
          <a:xfrm flipH="1" flipV="1">
            <a:off x="2388939" y="3395134"/>
            <a:ext cx="4333595" cy="791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00301" y="3401609"/>
            <a:ext cx="4331854" cy="7913"/>
          </a:xfrm>
          <a:prstGeom prst="line">
            <a:avLst/>
          </a:prstGeom>
          <a:ln w="12700">
            <a:solidFill>
              <a:srgbClr val="990033"/>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954" y="2765029"/>
            <a:ext cx="4401328" cy="64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7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59497" y="1017096"/>
            <a:ext cx="6561056" cy="2963372"/>
          </a:xfrm>
        </p:spPr>
        <p:txBody>
          <a:bodyPr>
            <a:normAutofit/>
          </a:bodyPr>
          <a:lstStyle/>
          <a:p>
            <a:r>
              <a:rPr lang="en-GB" sz="4100" dirty="0">
                <a:latin typeface="Arial" panose="020B0604020202020204" pitchFamily="34" charset="0"/>
                <a:cs typeface="Arial" panose="020B0604020202020204" pitchFamily="34" charset="0"/>
              </a:rPr>
              <a:t>Cardiovascular Outcomes</a:t>
            </a:r>
            <a:br>
              <a:rPr lang="en-GB" sz="4100" dirty="0">
                <a:latin typeface="Arial" panose="020B0604020202020204" pitchFamily="34" charset="0"/>
                <a:cs typeface="Arial" panose="020B0604020202020204" pitchFamily="34" charset="0"/>
              </a:rPr>
            </a:br>
            <a:r>
              <a:rPr lang="en-GB" sz="4100" dirty="0">
                <a:latin typeface="Arial" panose="020B0604020202020204" pitchFamily="34" charset="0"/>
                <a:cs typeface="Arial" panose="020B0604020202020204" pitchFamily="34" charset="0"/>
              </a:rPr>
              <a:t/>
            </a:r>
            <a:br>
              <a:rPr lang="en-GB" sz="4100" dirty="0">
                <a:latin typeface="Arial" panose="020B0604020202020204" pitchFamily="34" charset="0"/>
                <a:cs typeface="Arial" panose="020B0604020202020204" pitchFamily="34" charset="0"/>
              </a:rPr>
            </a:br>
            <a:r>
              <a:rPr lang="en-GB" sz="3000" b="0" dirty="0">
                <a:latin typeface="Arial" panose="020B0604020202020204" pitchFamily="34" charset="0"/>
                <a:cs typeface="Arial" panose="020B0604020202020204" pitchFamily="34" charset="0"/>
              </a:rPr>
              <a:t>Adrian F. Hernandez, MD</a:t>
            </a:r>
            <a:br>
              <a:rPr lang="en-GB" sz="3000" b="0" dirty="0">
                <a:latin typeface="Arial" panose="020B0604020202020204" pitchFamily="34" charset="0"/>
                <a:cs typeface="Arial" panose="020B0604020202020204" pitchFamily="34" charset="0"/>
              </a:rPr>
            </a:br>
            <a:r>
              <a:rPr lang="en-GB" sz="3000" b="0" i="1" dirty="0">
                <a:latin typeface="Arial" panose="020B0604020202020204" pitchFamily="34" charset="0"/>
                <a:cs typeface="Arial" panose="020B0604020202020204" pitchFamily="34" charset="0"/>
              </a:rPr>
              <a:t>Duke Clinical Research Institute</a:t>
            </a:r>
            <a:endParaRPr lang="en-GB" sz="3000" b="0" i="1" dirty="0"/>
          </a:p>
        </p:txBody>
      </p:sp>
    </p:spTree>
    <p:extLst>
      <p:ext uri="{BB962C8B-B14F-4D97-AF65-F5344CB8AC3E}">
        <p14:creationId xmlns:p14="http://schemas.microsoft.com/office/powerpoint/2010/main" val="3323496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Presenter Disclosure Information</a:t>
            </a:r>
          </a:p>
        </p:txBody>
      </p:sp>
      <p:sp>
        <p:nvSpPr>
          <p:cNvPr id="3" name="Content Placeholder 2"/>
          <p:cNvSpPr>
            <a:spLocks noGrp="1"/>
          </p:cNvSpPr>
          <p:nvPr>
            <p:ph idx="1"/>
          </p:nvPr>
        </p:nvSpPr>
        <p:spPr>
          <a:xfrm>
            <a:off x="148552" y="1127390"/>
            <a:ext cx="8059838" cy="3475247"/>
          </a:xfrm>
        </p:spPr>
        <p:txBody>
          <a:bodyPr>
            <a:normAutofit/>
          </a:bodyPr>
          <a:lstStyle/>
          <a:p>
            <a:pPr marL="0" indent="0">
              <a:buNone/>
            </a:pPr>
            <a:r>
              <a:rPr lang="en-GB" b="1" dirty="0"/>
              <a:t>Research funding:</a:t>
            </a:r>
          </a:p>
          <a:p>
            <a:pPr marL="171450" lvl="1">
              <a:spcBef>
                <a:spcPts val="750"/>
              </a:spcBef>
              <a:buClr>
                <a:srgbClr val="8A0054"/>
              </a:buClr>
            </a:pPr>
            <a:r>
              <a:rPr lang="en-GB" sz="2100" dirty="0"/>
              <a:t>AstraZeneca, GlaxoSmithKline, Merck</a:t>
            </a:r>
          </a:p>
          <a:p>
            <a:pPr marL="0" indent="0">
              <a:buNone/>
            </a:pPr>
            <a:endParaRPr lang="en-GB" dirty="0"/>
          </a:p>
          <a:p>
            <a:pPr marL="0" indent="0">
              <a:buNone/>
            </a:pPr>
            <a:r>
              <a:rPr lang="en-GB" b="1" dirty="0"/>
              <a:t>Consulting fees:</a:t>
            </a:r>
          </a:p>
          <a:p>
            <a:r>
              <a:rPr lang="en-GB" dirty="0"/>
              <a:t>Amgen, AstraZeneca, Bayer, </a:t>
            </a:r>
            <a:r>
              <a:rPr lang="en-GB" dirty="0" err="1"/>
              <a:t>Boehringer-Ingelheim</a:t>
            </a:r>
            <a:r>
              <a:rPr lang="en-GB" dirty="0"/>
              <a:t>, Merck, Sanofi Aventis</a:t>
            </a:r>
          </a:p>
          <a:p>
            <a:pPr marL="342900" lvl="1" indent="0">
              <a:buClr>
                <a:srgbClr val="82786F"/>
              </a:buClr>
              <a:buNone/>
            </a:pPr>
            <a:endParaRPr lang="en-GB" dirty="0"/>
          </a:p>
        </p:txBody>
      </p:sp>
    </p:spTree>
    <p:extLst>
      <p:ext uri="{BB962C8B-B14F-4D97-AF65-F5344CB8AC3E}">
        <p14:creationId xmlns:p14="http://schemas.microsoft.com/office/powerpoint/2010/main" val="36587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t>Primary Endpoint</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2498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Primary Endpoint</a:t>
            </a:r>
          </a:p>
        </p:txBody>
      </p:sp>
      <p:sp>
        <p:nvSpPr>
          <p:cNvPr id="6" name="Content Placeholder 5"/>
          <p:cNvSpPr>
            <a:spLocks noGrp="1"/>
          </p:cNvSpPr>
          <p:nvPr>
            <p:ph idx="1"/>
          </p:nvPr>
        </p:nvSpPr>
        <p:spPr>
          <a:xfrm>
            <a:off x="176832" y="1162742"/>
            <a:ext cx="8502933" cy="3514766"/>
          </a:xfrm>
        </p:spPr>
        <p:txBody>
          <a:bodyPr/>
          <a:lstStyle/>
          <a:p>
            <a:pPr marL="0" indent="0">
              <a:buNone/>
            </a:pPr>
            <a:r>
              <a:rPr lang="en-US" b="1" dirty="0">
                <a:latin typeface="Arial" panose="020B0604020202020204" pitchFamily="34" charset="0"/>
                <a:cs typeface="Arial" panose="020B0604020202020204" pitchFamily="34" charset="0"/>
              </a:rPr>
              <a:t>Time to first occurrence of 3-point MACE composed of: </a:t>
            </a:r>
          </a:p>
          <a:p>
            <a:pPr marL="171450" lvl="1">
              <a:spcBef>
                <a:spcPts val="750"/>
              </a:spcBef>
              <a:buClr>
                <a:srgbClr val="8A0054"/>
              </a:buClr>
            </a:pPr>
            <a:r>
              <a:rPr lang="en-US" sz="2100" dirty="0">
                <a:latin typeface="Arial" panose="020B0604020202020204" pitchFamily="34" charset="0"/>
                <a:cs typeface="Arial" panose="020B0604020202020204" pitchFamily="34" charset="0"/>
              </a:rPr>
              <a:t>CV death</a:t>
            </a:r>
          </a:p>
          <a:p>
            <a:pPr marL="171450" lvl="1">
              <a:spcBef>
                <a:spcPts val="750"/>
              </a:spcBef>
              <a:buClr>
                <a:srgbClr val="8A0054"/>
              </a:buClr>
            </a:pPr>
            <a:r>
              <a:rPr lang="en-US" sz="2100" dirty="0">
                <a:latin typeface="Arial" panose="020B0604020202020204" pitchFamily="34" charset="0"/>
                <a:cs typeface="Arial" panose="020B0604020202020204" pitchFamily="34" charset="0"/>
              </a:rPr>
              <a:t>Non-fatal MI</a:t>
            </a:r>
          </a:p>
          <a:p>
            <a:pPr marL="171450" lvl="1">
              <a:spcBef>
                <a:spcPts val="750"/>
              </a:spcBef>
              <a:buClr>
                <a:srgbClr val="8A0054"/>
              </a:buClr>
            </a:pPr>
            <a:r>
              <a:rPr lang="en-US" sz="2100" dirty="0">
                <a:latin typeface="Arial" panose="020B0604020202020204" pitchFamily="34" charset="0"/>
                <a:cs typeface="Arial" panose="020B0604020202020204" pitchFamily="34" charset="0"/>
              </a:rPr>
              <a:t>Non-fatal stroke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Safety hypothesis (non-inferiority) and efficacy hypothesis (superiority)</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53327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834" y="163233"/>
            <a:ext cx="8730120" cy="669167"/>
          </a:xfrm>
        </p:spPr>
        <p:txBody>
          <a:bodyPr>
            <a:normAutofit/>
          </a:bodyPr>
          <a:lstStyle/>
          <a:p>
            <a:r>
              <a:rPr lang="en-GB" dirty="0"/>
              <a:t>Primary Composite Cardiovascular Outcome</a:t>
            </a:r>
            <a:br>
              <a:rPr lang="en-GB" dirty="0"/>
            </a:br>
            <a:r>
              <a:rPr lang="en-GB" i="1" dirty="0"/>
              <a:t>Intention-to-Treat Analysis for Non-inferiority &amp; Superiority</a:t>
            </a:r>
          </a:p>
        </p:txBody>
      </p:sp>
      <p:sp>
        <p:nvSpPr>
          <p:cNvPr id="6" name="TextBox 5"/>
          <p:cNvSpPr txBox="1"/>
          <p:nvPr/>
        </p:nvSpPr>
        <p:spPr>
          <a:xfrm>
            <a:off x="3627206" y="2524094"/>
            <a:ext cx="3047904" cy="66172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HR (95% CI)                             0.91 (0.83, 1.00)</a:t>
            </a:r>
          </a:p>
          <a:p>
            <a:r>
              <a:rPr lang="en-GB" sz="1050" b="1" dirty="0">
                <a:latin typeface="Arial" panose="020B0604020202020204" pitchFamily="34" charset="0"/>
                <a:cs typeface="Arial" panose="020B0604020202020204" pitchFamily="34" charset="0"/>
              </a:rPr>
              <a:t>P value (non-inferiority)         &lt;.001</a:t>
            </a:r>
          </a:p>
          <a:p>
            <a:r>
              <a:rPr lang="en-GB" sz="1050" b="1" dirty="0">
                <a:latin typeface="Arial" panose="020B0604020202020204" pitchFamily="34" charset="0"/>
                <a:cs typeface="Arial" panose="020B0604020202020204" pitchFamily="34" charset="0"/>
              </a:rPr>
              <a:t>P value (superiority)	            0.061</a:t>
            </a:r>
            <a:r>
              <a:rPr lang="en-GB" sz="1600" dirty="0"/>
              <a:t>	</a:t>
            </a:r>
          </a:p>
        </p:txBody>
      </p:sp>
      <p:grpSp>
        <p:nvGrpSpPr>
          <p:cNvPr id="7" name="Group 6"/>
          <p:cNvGrpSpPr/>
          <p:nvPr/>
        </p:nvGrpSpPr>
        <p:grpSpPr>
          <a:xfrm>
            <a:off x="735451" y="893924"/>
            <a:ext cx="5995939" cy="3980531"/>
            <a:chOff x="2112139" y="1210448"/>
            <a:chExt cx="7234647" cy="5424309"/>
          </a:xfrm>
        </p:grpSpPr>
        <p:pic>
          <p:nvPicPr>
            <p:cNvPr id="8" name="Picture 7" descr="slide46_05sep2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139" y="1210448"/>
              <a:ext cx="7234647" cy="5424309"/>
            </a:xfrm>
            <a:prstGeom prst="rect">
              <a:avLst/>
            </a:prstGeom>
          </p:spPr>
        </p:pic>
        <p:pic>
          <p:nvPicPr>
            <p:cNvPr id="10" name="Picture 9" descr="slide46-inset_05sep20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383" y="1652218"/>
              <a:ext cx="4398740" cy="2842262"/>
            </a:xfrm>
            <a:prstGeom prst="rect">
              <a:avLst/>
            </a:prstGeom>
          </p:spPr>
        </p:pic>
      </p:grpSp>
    </p:spTree>
    <p:extLst>
      <p:ext uri="{BB962C8B-B14F-4D97-AF65-F5344CB8AC3E}">
        <p14:creationId xmlns:p14="http://schemas.microsoft.com/office/powerpoint/2010/main" val="24231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7981C8EC-ED52-4EE0-9511-F2D8F788BD22}"/>
              </a:ext>
            </a:extLst>
          </p:cNvPr>
          <p:cNvSpPr txBox="1">
            <a:spLocks/>
          </p:cNvSpPr>
          <p:nvPr/>
        </p:nvSpPr>
        <p:spPr>
          <a:xfrm>
            <a:off x="169128" y="59584"/>
            <a:ext cx="8730120" cy="669167"/>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2800" b="1" i="0" kern="1200">
                <a:solidFill>
                  <a:srgbClr val="8A0054"/>
                </a:solidFill>
                <a:latin typeface="Arial" charset="0"/>
                <a:ea typeface="Arial" charset="0"/>
                <a:cs typeface="Arial" charset="0"/>
              </a:defRPr>
            </a:lvl1pPr>
          </a:lstStyle>
          <a:p>
            <a:r>
              <a:rPr lang="en-GB" sz="2100" dirty="0"/>
              <a:t>Primary Composite Cardiovascular Outcome</a:t>
            </a:r>
            <a:br>
              <a:rPr lang="en-GB" sz="2100" dirty="0"/>
            </a:br>
            <a:r>
              <a:rPr lang="en-GB" sz="2100" i="1" dirty="0"/>
              <a:t>Intention-to-Treat Analysis</a:t>
            </a:r>
          </a:p>
        </p:txBody>
      </p:sp>
      <p:graphicFrame>
        <p:nvGraphicFramePr>
          <p:cNvPr id="4" name="Chart 3">
            <a:extLst>
              <a:ext uri="{FF2B5EF4-FFF2-40B4-BE49-F238E27FC236}">
                <a16:creationId xmlns:a16="http://schemas.microsoft.com/office/drawing/2014/main" xmlns="" id="{362BD3F7-68F7-485F-B2DB-3F2E3C2C1635}"/>
              </a:ext>
            </a:extLst>
          </p:cNvPr>
          <p:cNvGraphicFramePr>
            <a:graphicFrameLocks/>
          </p:cNvGraphicFramePr>
          <p:nvPr>
            <p:extLst>
              <p:ext uri="{D42A27DB-BD31-4B8C-83A1-F6EECF244321}">
                <p14:modId xmlns:p14="http://schemas.microsoft.com/office/powerpoint/2010/main" val="789431938"/>
              </p:ext>
            </p:extLst>
          </p:nvPr>
        </p:nvGraphicFramePr>
        <p:xfrm>
          <a:off x="1047407" y="1065892"/>
          <a:ext cx="7238774" cy="315679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xmlns="" id="{B01081C6-0D87-49A6-AB0B-4C574700F964}"/>
              </a:ext>
            </a:extLst>
          </p:cNvPr>
          <p:cNvCxnSpPr>
            <a:cxnSpLocks/>
          </p:cNvCxnSpPr>
          <p:nvPr/>
        </p:nvCxnSpPr>
        <p:spPr>
          <a:xfrm flipH="1">
            <a:off x="3963437" y="4070746"/>
            <a:ext cx="7373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82ED1575-FD53-4F25-9A7A-D270E0C7EBCE}"/>
              </a:ext>
            </a:extLst>
          </p:cNvPr>
          <p:cNvCxnSpPr>
            <a:cxnSpLocks/>
          </p:cNvCxnSpPr>
          <p:nvPr/>
        </p:nvCxnSpPr>
        <p:spPr>
          <a:xfrm>
            <a:off x="4937031" y="4070746"/>
            <a:ext cx="76741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DE1A1F3-90A8-4FDC-BFB3-939D5FA3DA7D}"/>
              </a:ext>
            </a:extLst>
          </p:cNvPr>
          <p:cNvSpPr txBox="1"/>
          <p:nvPr/>
        </p:nvSpPr>
        <p:spPr>
          <a:xfrm>
            <a:off x="4025510" y="4141444"/>
            <a:ext cx="802172"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Exenatide </a:t>
            </a:r>
          </a:p>
          <a:p>
            <a:r>
              <a:rPr lang="en-GB" sz="900" dirty="0">
                <a:latin typeface="Arial" panose="020B0604020202020204" pitchFamily="34" charset="0"/>
                <a:cs typeface="Arial" panose="020B0604020202020204" pitchFamily="34" charset="0"/>
              </a:rPr>
              <a:t>favoured</a:t>
            </a:r>
          </a:p>
        </p:txBody>
      </p:sp>
      <p:sp>
        <p:nvSpPr>
          <p:cNvPr id="10" name="TextBox 9">
            <a:extLst>
              <a:ext uri="{FF2B5EF4-FFF2-40B4-BE49-F238E27FC236}">
                <a16:creationId xmlns:a16="http://schemas.microsoft.com/office/drawing/2014/main" xmlns="" id="{928132EB-1263-48BA-9CDF-2B609CDCB97E}"/>
              </a:ext>
            </a:extLst>
          </p:cNvPr>
          <p:cNvSpPr txBox="1"/>
          <p:nvPr/>
        </p:nvSpPr>
        <p:spPr>
          <a:xfrm>
            <a:off x="5008910" y="4141444"/>
            <a:ext cx="802172"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Placebo </a:t>
            </a:r>
          </a:p>
          <a:p>
            <a:r>
              <a:rPr lang="en-GB" sz="900" dirty="0">
                <a:latin typeface="Arial" panose="020B0604020202020204" pitchFamily="34" charset="0"/>
                <a:cs typeface="Arial" panose="020B0604020202020204" pitchFamily="34" charset="0"/>
              </a:rPr>
              <a:t>favoured</a:t>
            </a:r>
          </a:p>
        </p:txBody>
      </p:sp>
      <p:sp>
        <p:nvSpPr>
          <p:cNvPr id="12" name="TextBox 11"/>
          <p:cNvSpPr txBox="1"/>
          <p:nvPr/>
        </p:nvSpPr>
        <p:spPr>
          <a:xfrm>
            <a:off x="443229" y="1621727"/>
            <a:ext cx="1132427" cy="253916"/>
          </a:xfrm>
          <a:prstGeom prst="rect">
            <a:avLst/>
          </a:prstGeom>
          <a:noFill/>
        </p:spPr>
        <p:txBody>
          <a:bodyPr wrap="square" lIns="68580" tIns="34290" rIns="68580" bIns="34290" rtlCol="0">
            <a:spAutoFit/>
          </a:bodyPr>
          <a:lstStyle/>
          <a:p>
            <a:r>
              <a:rPr lang="en-GB" sz="1200" b="1" dirty="0">
                <a:solidFill>
                  <a:srgbClr val="8A0054"/>
                </a:solidFill>
                <a:latin typeface="Arial" panose="020B0604020202020204" pitchFamily="34" charset="0"/>
                <a:cs typeface="Arial" panose="020B0604020202020204" pitchFamily="34" charset="0"/>
              </a:rPr>
              <a:t>MACE</a:t>
            </a:r>
          </a:p>
        </p:txBody>
      </p:sp>
      <p:sp>
        <p:nvSpPr>
          <p:cNvPr id="13" name="TextBox 12"/>
          <p:cNvSpPr txBox="1"/>
          <p:nvPr/>
        </p:nvSpPr>
        <p:spPr>
          <a:xfrm>
            <a:off x="737467" y="2280225"/>
            <a:ext cx="1132427" cy="253916"/>
          </a:xfrm>
          <a:prstGeom prst="rect">
            <a:avLst/>
          </a:prstGeom>
          <a:noFill/>
        </p:spPr>
        <p:txBody>
          <a:bodyPr wrap="square" lIns="68580" tIns="34290" rIns="68580" bIns="34290" rtlCol="0">
            <a:spAutoFit/>
          </a:bodyPr>
          <a:lstStyle/>
          <a:p>
            <a:r>
              <a:rPr lang="en-GB" sz="1200" b="1" dirty="0">
                <a:solidFill>
                  <a:srgbClr val="8A0054"/>
                </a:solidFill>
                <a:latin typeface="Arial" panose="020B0604020202020204" pitchFamily="34" charset="0"/>
                <a:cs typeface="Arial" panose="020B0604020202020204" pitchFamily="34" charset="0"/>
              </a:rPr>
              <a:t>CV-death</a:t>
            </a:r>
          </a:p>
        </p:txBody>
      </p:sp>
      <p:sp>
        <p:nvSpPr>
          <p:cNvPr id="14" name="TextBox 13"/>
          <p:cNvSpPr txBox="1"/>
          <p:nvPr/>
        </p:nvSpPr>
        <p:spPr>
          <a:xfrm>
            <a:off x="737467" y="2799591"/>
            <a:ext cx="1132427" cy="253916"/>
          </a:xfrm>
          <a:prstGeom prst="rect">
            <a:avLst/>
          </a:prstGeom>
          <a:noFill/>
        </p:spPr>
        <p:txBody>
          <a:bodyPr wrap="square" lIns="68580" tIns="34290" rIns="68580" bIns="34290" rtlCol="0">
            <a:spAutoFit/>
          </a:bodyPr>
          <a:lstStyle/>
          <a:p>
            <a:r>
              <a:rPr lang="en-GB" sz="1200" b="1" dirty="0">
                <a:solidFill>
                  <a:srgbClr val="8A0054"/>
                </a:solidFill>
                <a:latin typeface="Arial" panose="020B0604020202020204" pitchFamily="34" charset="0"/>
                <a:cs typeface="Arial" panose="020B0604020202020204" pitchFamily="34" charset="0"/>
              </a:rPr>
              <a:t>Non-fatal MI</a:t>
            </a:r>
          </a:p>
        </p:txBody>
      </p:sp>
      <p:sp>
        <p:nvSpPr>
          <p:cNvPr id="15" name="TextBox 14"/>
          <p:cNvSpPr txBox="1"/>
          <p:nvPr/>
        </p:nvSpPr>
        <p:spPr>
          <a:xfrm>
            <a:off x="737467" y="3363745"/>
            <a:ext cx="1270962" cy="438582"/>
          </a:xfrm>
          <a:prstGeom prst="rect">
            <a:avLst/>
          </a:prstGeom>
          <a:noFill/>
        </p:spPr>
        <p:txBody>
          <a:bodyPr wrap="square" lIns="68580" tIns="34290" rIns="68580" bIns="34290" rtlCol="0">
            <a:spAutoFit/>
          </a:bodyPr>
          <a:lstStyle/>
          <a:p>
            <a:r>
              <a:rPr lang="en-GB" sz="1200" b="1" dirty="0">
                <a:solidFill>
                  <a:srgbClr val="8A0054"/>
                </a:solidFill>
                <a:latin typeface="Arial" panose="020B0604020202020204" pitchFamily="34" charset="0"/>
                <a:cs typeface="Arial" panose="020B0604020202020204" pitchFamily="34" charset="0"/>
              </a:rPr>
              <a:t>Non-fatal stroke</a:t>
            </a:r>
          </a:p>
        </p:txBody>
      </p:sp>
      <p:sp>
        <p:nvSpPr>
          <p:cNvPr id="16" name="TextBox 15"/>
          <p:cNvSpPr txBox="1"/>
          <p:nvPr/>
        </p:nvSpPr>
        <p:spPr>
          <a:xfrm>
            <a:off x="1931591" y="918293"/>
            <a:ext cx="904071" cy="438582"/>
          </a:xfrm>
          <a:prstGeom prst="rect">
            <a:avLst/>
          </a:prstGeom>
          <a:noFill/>
        </p:spPr>
        <p:txBody>
          <a:bodyPr wrap="square" lIns="68580" tIns="34290" rIns="68580" bIns="34290" rtlCol="0">
            <a:spAutoFit/>
          </a:bodyPr>
          <a:lstStyle/>
          <a:p>
            <a:pPr algn="ctr"/>
            <a:r>
              <a:rPr lang="en-GB" sz="1200" b="1" dirty="0">
                <a:latin typeface="Arial" panose="020B0604020202020204" pitchFamily="34" charset="0"/>
                <a:cs typeface="Arial" panose="020B0604020202020204" pitchFamily="34" charset="0"/>
              </a:rPr>
              <a:t>Exenatide</a:t>
            </a:r>
          </a:p>
          <a:p>
            <a:pPr algn="ctr"/>
            <a:r>
              <a:rPr lang="en-GB" sz="1200" b="1" dirty="0">
                <a:latin typeface="Arial" panose="020B0604020202020204" pitchFamily="34" charset="0"/>
                <a:cs typeface="Arial" panose="020B0604020202020204" pitchFamily="34" charset="0"/>
              </a:rPr>
              <a:t>N=7356</a:t>
            </a:r>
          </a:p>
        </p:txBody>
      </p:sp>
      <p:sp>
        <p:nvSpPr>
          <p:cNvPr id="17" name="TextBox 16"/>
          <p:cNvSpPr txBox="1"/>
          <p:nvPr/>
        </p:nvSpPr>
        <p:spPr>
          <a:xfrm>
            <a:off x="3121439" y="918293"/>
            <a:ext cx="904071" cy="438582"/>
          </a:xfrm>
          <a:prstGeom prst="rect">
            <a:avLst/>
          </a:prstGeom>
          <a:noFill/>
        </p:spPr>
        <p:txBody>
          <a:bodyPr wrap="square" lIns="68580" tIns="34290" rIns="68580" bIns="34290" rtlCol="0">
            <a:spAutoFit/>
          </a:bodyPr>
          <a:lstStyle/>
          <a:p>
            <a:pPr algn="ctr"/>
            <a:r>
              <a:rPr lang="en-GB" sz="1200" b="1" dirty="0">
                <a:latin typeface="Arial" panose="020B0604020202020204" pitchFamily="34" charset="0"/>
                <a:cs typeface="Arial" panose="020B0604020202020204" pitchFamily="34" charset="0"/>
              </a:rPr>
              <a:t>Placebo</a:t>
            </a:r>
          </a:p>
          <a:p>
            <a:pPr algn="ctr"/>
            <a:r>
              <a:rPr lang="en-GB" sz="1200" b="1" dirty="0">
                <a:latin typeface="Arial" panose="020B0604020202020204" pitchFamily="34" charset="0"/>
                <a:cs typeface="Arial" panose="020B0604020202020204" pitchFamily="34" charset="0"/>
              </a:rPr>
              <a:t>N=7396</a:t>
            </a:r>
          </a:p>
        </p:txBody>
      </p:sp>
      <p:sp>
        <p:nvSpPr>
          <p:cNvPr id="18" name="TextBox 17"/>
          <p:cNvSpPr txBox="1"/>
          <p:nvPr/>
        </p:nvSpPr>
        <p:spPr>
          <a:xfrm>
            <a:off x="1931591" y="2192719"/>
            <a:ext cx="904071" cy="438582"/>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229 </a:t>
            </a:r>
          </a:p>
          <a:p>
            <a:pPr algn="ctr"/>
            <a:r>
              <a:rPr lang="en-GB" sz="1200" dirty="0">
                <a:latin typeface="Arial" panose="020B0604020202020204" pitchFamily="34" charset="0"/>
                <a:cs typeface="Arial" panose="020B0604020202020204" pitchFamily="34" charset="0"/>
              </a:rPr>
              <a:t>(3.1%)</a:t>
            </a:r>
          </a:p>
        </p:txBody>
      </p:sp>
      <p:sp>
        <p:nvSpPr>
          <p:cNvPr id="19" name="TextBox 18"/>
          <p:cNvSpPr txBox="1"/>
          <p:nvPr/>
        </p:nvSpPr>
        <p:spPr>
          <a:xfrm>
            <a:off x="3059366" y="2187892"/>
            <a:ext cx="904071" cy="438582"/>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258 </a:t>
            </a:r>
          </a:p>
          <a:p>
            <a:pPr algn="ctr"/>
            <a:r>
              <a:rPr lang="en-GB" sz="1200" dirty="0">
                <a:latin typeface="Arial" panose="020B0604020202020204" pitchFamily="34" charset="0"/>
                <a:cs typeface="Arial" panose="020B0604020202020204" pitchFamily="34" charset="0"/>
              </a:rPr>
              <a:t>(3.5%)</a:t>
            </a:r>
          </a:p>
        </p:txBody>
      </p:sp>
      <p:sp>
        <p:nvSpPr>
          <p:cNvPr id="20" name="TextBox 19"/>
          <p:cNvSpPr txBox="1"/>
          <p:nvPr/>
        </p:nvSpPr>
        <p:spPr>
          <a:xfrm>
            <a:off x="1931591" y="2711149"/>
            <a:ext cx="904071" cy="438582"/>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455 </a:t>
            </a:r>
          </a:p>
          <a:p>
            <a:pPr algn="ctr"/>
            <a:r>
              <a:rPr lang="en-GB" sz="1200" dirty="0">
                <a:latin typeface="Arial" panose="020B0604020202020204" pitchFamily="34" charset="0"/>
                <a:cs typeface="Arial" panose="020B0604020202020204" pitchFamily="34" charset="0"/>
              </a:rPr>
              <a:t>(6.2%)</a:t>
            </a:r>
          </a:p>
        </p:txBody>
      </p:sp>
      <p:sp>
        <p:nvSpPr>
          <p:cNvPr id="21" name="TextBox 20"/>
          <p:cNvSpPr txBox="1"/>
          <p:nvPr/>
        </p:nvSpPr>
        <p:spPr>
          <a:xfrm>
            <a:off x="3059366" y="2711149"/>
            <a:ext cx="904071" cy="438582"/>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470 </a:t>
            </a:r>
          </a:p>
          <a:p>
            <a:pPr algn="ctr"/>
            <a:r>
              <a:rPr lang="en-GB" sz="1200" dirty="0">
                <a:latin typeface="Arial" panose="020B0604020202020204" pitchFamily="34" charset="0"/>
                <a:cs typeface="Arial" panose="020B0604020202020204" pitchFamily="34" charset="0"/>
              </a:rPr>
              <a:t>(6.4%)</a:t>
            </a:r>
          </a:p>
        </p:txBody>
      </p:sp>
      <p:sp>
        <p:nvSpPr>
          <p:cNvPr id="22" name="TextBox 21"/>
          <p:cNvSpPr txBox="1"/>
          <p:nvPr/>
        </p:nvSpPr>
        <p:spPr>
          <a:xfrm>
            <a:off x="1931591" y="3286029"/>
            <a:ext cx="904071" cy="438582"/>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155 </a:t>
            </a:r>
          </a:p>
          <a:p>
            <a:pPr algn="ctr"/>
            <a:r>
              <a:rPr lang="en-GB" sz="1200" dirty="0">
                <a:latin typeface="Arial" panose="020B0604020202020204" pitchFamily="34" charset="0"/>
                <a:cs typeface="Arial" panose="020B0604020202020204" pitchFamily="34" charset="0"/>
              </a:rPr>
              <a:t>(2.1%)</a:t>
            </a:r>
          </a:p>
        </p:txBody>
      </p:sp>
      <p:sp>
        <p:nvSpPr>
          <p:cNvPr id="23" name="TextBox 22"/>
          <p:cNvSpPr txBox="1"/>
          <p:nvPr/>
        </p:nvSpPr>
        <p:spPr>
          <a:xfrm>
            <a:off x="3059365" y="3281202"/>
            <a:ext cx="904071" cy="438582"/>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177 </a:t>
            </a:r>
          </a:p>
          <a:p>
            <a:pPr algn="ctr"/>
            <a:r>
              <a:rPr lang="en-GB" sz="1200" dirty="0">
                <a:latin typeface="Arial" panose="020B0604020202020204" pitchFamily="34" charset="0"/>
                <a:cs typeface="Arial" panose="020B0604020202020204" pitchFamily="34" charset="0"/>
              </a:rPr>
              <a:t>(2.4%)</a:t>
            </a:r>
          </a:p>
        </p:txBody>
      </p:sp>
      <p:sp>
        <p:nvSpPr>
          <p:cNvPr id="24" name="TextBox 23"/>
          <p:cNvSpPr txBox="1"/>
          <p:nvPr/>
        </p:nvSpPr>
        <p:spPr>
          <a:xfrm>
            <a:off x="1610735" y="1472312"/>
            <a:ext cx="1545782" cy="623248"/>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839 (11.4%)</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3.7 per 100 pt-yrs</a:t>
            </a:r>
          </a:p>
        </p:txBody>
      </p:sp>
      <p:sp>
        <p:nvSpPr>
          <p:cNvPr id="25" name="TextBox 24"/>
          <p:cNvSpPr txBox="1"/>
          <p:nvPr/>
        </p:nvSpPr>
        <p:spPr>
          <a:xfrm>
            <a:off x="3107683" y="1472312"/>
            <a:ext cx="1356770" cy="623248"/>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905 (12.2%)</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4.0 per 100 pt-yrs</a:t>
            </a:r>
          </a:p>
        </p:txBody>
      </p:sp>
      <p:sp>
        <p:nvSpPr>
          <p:cNvPr id="26" name="TextBox 25"/>
          <p:cNvSpPr txBox="1"/>
          <p:nvPr/>
        </p:nvSpPr>
        <p:spPr>
          <a:xfrm>
            <a:off x="5295371" y="1005799"/>
            <a:ext cx="1206734" cy="253916"/>
          </a:xfrm>
          <a:prstGeom prst="rect">
            <a:avLst/>
          </a:prstGeom>
          <a:noFill/>
        </p:spPr>
        <p:txBody>
          <a:bodyPr wrap="square" lIns="68580" tIns="34290" rIns="68580" bIns="34290" rtlCol="0">
            <a:spAutoFit/>
          </a:bodyPr>
          <a:lstStyle/>
          <a:p>
            <a:r>
              <a:rPr lang="en-GB" sz="1200" b="1" dirty="0">
                <a:latin typeface="Arial" panose="020B0604020202020204" pitchFamily="34" charset="0"/>
                <a:cs typeface="Arial" panose="020B0604020202020204" pitchFamily="34" charset="0"/>
              </a:rPr>
              <a:t>Hazard Ratio</a:t>
            </a:r>
          </a:p>
        </p:txBody>
      </p:sp>
      <p:sp>
        <p:nvSpPr>
          <p:cNvPr id="27" name="TextBox 26"/>
          <p:cNvSpPr txBox="1"/>
          <p:nvPr/>
        </p:nvSpPr>
        <p:spPr>
          <a:xfrm>
            <a:off x="6838573" y="1005799"/>
            <a:ext cx="904071" cy="253916"/>
          </a:xfrm>
          <a:prstGeom prst="rect">
            <a:avLst/>
          </a:prstGeom>
          <a:noFill/>
        </p:spPr>
        <p:txBody>
          <a:bodyPr wrap="square" lIns="68580" tIns="34290" rIns="68580" bIns="34290" rtlCol="0">
            <a:spAutoFit/>
          </a:bodyPr>
          <a:lstStyle/>
          <a:p>
            <a:r>
              <a:rPr lang="en-GB" sz="1200" b="1" dirty="0">
                <a:latin typeface="Arial" panose="020B0604020202020204" pitchFamily="34" charset="0"/>
                <a:cs typeface="Arial" panose="020B0604020202020204" pitchFamily="34" charset="0"/>
              </a:rPr>
              <a:t>95% CI</a:t>
            </a:r>
          </a:p>
        </p:txBody>
      </p:sp>
      <p:sp>
        <p:nvSpPr>
          <p:cNvPr id="28" name="TextBox 27"/>
          <p:cNvSpPr txBox="1"/>
          <p:nvPr/>
        </p:nvSpPr>
        <p:spPr>
          <a:xfrm>
            <a:off x="8098837" y="1005799"/>
            <a:ext cx="904071" cy="253916"/>
          </a:xfrm>
          <a:prstGeom prst="rect">
            <a:avLst/>
          </a:prstGeom>
          <a:noFill/>
        </p:spPr>
        <p:txBody>
          <a:bodyPr wrap="square" lIns="68580" tIns="34290" rIns="68580" bIns="34290" rtlCol="0">
            <a:spAutoFit/>
          </a:bodyPr>
          <a:lstStyle/>
          <a:p>
            <a:r>
              <a:rPr lang="en-GB" sz="1200" b="1" dirty="0">
                <a:latin typeface="Arial" panose="020B0604020202020204" pitchFamily="34" charset="0"/>
                <a:cs typeface="Arial" panose="020B0604020202020204" pitchFamily="34" charset="0"/>
              </a:rPr>
              <a:t>P value</a:t>
            </a:r>
          </a:p>
        </p:txBody>
      </p:sp>
      <p:sp>
        <p:nvSpPr>
          <p:cNvPr id="29" name="TextBox 28"/>
          <p:cNvSpPr txBox="1"/>
          <p:nvPr/>
        </p:nvSpPr>
        <p:spPr>
          <a:xfrm>
            <a:off x="5374057" y="1647451"/>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0.91</a:t>
            </a:r>
          </a:p>
        </p:txBody>
      </p:sp>
      <p:sp>
        <p:nvSpPr>
          <p:cNvPr id="30" name="TextBox 29"/>
          <p:cNvSpPr txBox="1"/>
          <p:nvPr/>
        </p:nvSpPr>
        <p:spPr>
          <a:xfrm>
            <a:off x="5374057" y="2192720"/>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0.88</a:t>
            </a:r>
          </a:p>
        </p:txBody>
      </p:sp>
      <p:sp>
        <p:nvSpPr>
          <p:cNvPr id="31" name="TextBox 30"/>
          <p:cNvSpPr txBox="1"/>
          <p:nvPr/>
        </p:nvSpPr>
        <p:spPr>
          <a:xfrm>
            <a:off x="5374057" y="2798804"/>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0.95</a:t>
            </a:r>
          </a:p>
        </p:txBody>
      </p:sp>
      <p:sp>
        <p:nvSpPr>
          <p:cNvPr id="32" name="TextBox 31"/>
          <p:cNvSpPr txBox="1"/>
          <p:nvPr/>
        </p:nvSpPr>
        <p:spPr>
          <a:xfrm>
            <a:off x="5374057" y="3373535"/>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0.86</a:t>
            </a:r>
          </a:p>
        </p:txBody>
      </p:sp>
      <p:sp>
        <p:nvSpPr>
          <p:cNvPr id="33" name="TextBox 32"/>
          <p:cNvSpPr txBox="1"/>
          <p:nvPr/>
        </p:nvSpPr>
        <p:spPr>
          <a:xfrm>
            <a:off x="6731139" y="1647451"/>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0.83, 1.00</a:t>
            </a:r>
          </a:p>
        </p:txBody>
      </p:sp>
      <p:sp>
        <p:nvSpPr>
          <p:cNvPr id="34" name="TextBox 33"/>
          <p:cNvSpPr txBox="1"/>
          <p:nvPr/>
        </p:nvSpPr>
        <p:spPr>
          <a:xfrm>
            <a:off x="6731139" y="2195062"/>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0.73, 1.05</a:t>
            </a:r>
          </a:p>
        </p:txBody>
      </p:sp>
      <p:sp>
        <p:nvSpPr>
          <p:cNvPr id="35" name="TextBox 34"/>
          <p:cNvSpPr txBox="1"/>
          <p:nvPr/>
        </p:nvSpPr>
        <p:spPr>
          <a:xfrm>
            <a:off x="6731139" y="2798656"/>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0.84, 1.09</a:t>
            </a:r>
          </a:p>
        </p:txBody>
      </p:sp>
      <p:sp>
        <p:nvSpPr>
          <p:cNvPr id="36" name="TextBox 35"/>
          <p:cNvSpPr txBox="1"/>
          <p:nvPr/>
        </p:nvSpPr>
        <p:spPr>
          <a:xfrm>
            <a:off x="6731139" y="3373535"/>
            <a:ext cx="904071" cy="253916"/>
          </a:xfrm>
          <a:prstGeom prst="rect">
            <a:avLst/>
          </a:prstGeom>
          <a:noFill/>
        </p:spPr>
        <p:txBody>
          <a:bodyPr wrap="square" lIns="68580" tIns="34290" rIns="68580" bIns="34290" rtlCol="0">
            <a:spAutoFit/>
          </a:bodyPr>
          <a:lstStyle/>
          <a:p>
            <a:pPr algn="ctr"/>
            <a:r>
              <a:rPr lang="en-GB" sz="1200" dirty="0">
                <a:latin typeface="Arial" panose="020B0604020202020204" pitchFamily="34" charset="0"/>
                <a:cs typeface="Arial" panose="020B0604020202020204" pitchFamily="34" charset="0"/>
              </a:rPr>
              <a:t>0.70, 1.07</a:t>
            </a:r>
          </a:p>
        </p:txBody>
      </p:sp>
      <p:sp>
        <p:nvSpPr>
          <p:cNvPr id="37" name="TextBox 36"/>
          <p:cNvSpPr txBox="1"/>
          <p:nvPr/>
        </p:nvSpPr>
        <p:spPr>
          <a:xfrm>
            <a:off x="7728672" y="1344729"/>
            <a:ext cx="1317108" cy="807913"/>
          </a:xfrm>
          <a:prstGeom prst="rect">
            <a:avLst/>
          </a:prstGeom>
          <a:noFill/>
        </p:spPr>
        <p:txBody>
          <a:bodyPr wrap="square" lIns="68580" tIns="34290" rIns="68580" bIns="34290" rtlCol="0">
            <a:spAutoFit/>
          </a:bodyPr>
          <a:lstStyle/>
          <a:p>
            <a:pPr algn="ctr"/>
            <a:r>
              <a:rPr lang="en-GB" sz="1200" b="1" dirty="0">
                <a:solidFill>
                  <a:srgbClr val="8A0054"/>
                </a:solidFill>
                <a:latin typeface="Arial" panose="020B0604020202020204" pitchFamily="34" charset="0"/>
                <a:cs typeface="Arial" panose="020B0604020202020204" pitchFamily="34" charset="0"/>
              </a:rPr>
              <a:t>&lt;.001 </a:t>
            </a:r>
          </a:p>
          <a:p>
            <a:pPr algn="ctr"/>
            <a:r>
              <a:rPr lang="en-GB" sz="1200" b="1" dirty="0">
                <a:solidFill>
                  <a:srgbClr val="8A0054"/>
                </a:solidFill>
                <a:latin typeface="Arial" panose="020B0604020202020204" pitchFamily="34" charset="0"/>
                <a:cs typeface="Arial" panose="020B0604020202020204" pitchFamily="34" charset="0"/>
              </a:rPr>
              <a:t>(non-inferiority)</a:t>
            </a:r>
          </a:p>
          <a:p>
            <a:pPr algn="ctr"/>
            <a:r>
              <a:rPr lang="en-GB" sz="1200" b="1" dirty="0">
                <a:solidFill>
                  <a:srgbClr val="8A0054"/>
                </a:solidFill>
                <a:latin typeface="Arial" panose="020B0604020202020204" pitchFamily="34" charset="0"/>
                <a:cs typeface="Arial" panose="020B0604020202020204" pitchFamily="34" charset="0"/>
              </a:rPr>
              <a:t>0.061</a:t>
            </a:r>
          </a:p>
          <a:p>
            <a:pPr algn="ctr"/>
            <a:r>
              <a:rPr lang="en-GB" sz="1200" b="1" dirty="0">
                <a:solidFill>
                  <a:srgbClr val="8A0054"/>
                </a:solidFill>
                <a:latin typeface="Arial" panose="020B0604020202020204" pitchFamily="34" charset="0"/>
                <a:cs typeface="Arial" panose="020B0604020202020204" pitchFamily="34" charset="0"/>
              </a:rPr>
              <a:t>(superiority)</a:t>
            </a:r>
          </a:p>
        </p:txBody>
      </p:sp>
      <p:sp>
        <p:nvSpPr>
          <p:cNvPr id="38" name="TextBox 37"/>
          <p:cNvSpPr txBox="1"/>
          <p:nvPr/>
        </p:nvSpPr>
        <p:spPr>
          <a:xfrm>
            <a:off x="7782983" y="2572611"/>
            <a:ext cx="1236430" cy="807913"/>
          </a:xfrm>
          <a:prstGeom prst="rect">
            <a:avLst/>
          </a:prstGeom>
          <a:noFill/>
        </p:spPr>
        <p:txBody>
          <a:bodyPr wrap="square" lIns="68580" tIns="34290" rIns="68580" bIns="34290" rtlCol="0">
            <a:spAutoFit/>
          </a:bodyPr>
          <a:lstStyle/>
          <a:p>
            <a:pPr algn="ctr"/>
            <a:r>
              <a:rPr lang="en-GB" sz="1200" b="1" dirty="0">
                <a:solidFill>
                  <a:srgbClr val="8A0054"/>
                </a:solidFill>
                <a:latin typeface="Arial" panose="020B0604020202020204" pitchFamily="34" charset="0"/>
                <a:cs typeface="Arial" panose="020B0604020202020204" pitchFamily="34" charset="0"/>
              </a:rPr>
              <a:t>0.628 (homogeneity among components)</a:t>
            </a:r>
          </a:p>
        </p:txBody>
      </p:sp>
      <p:cxnSp>
        <p:nvCxnSpPr>
          <p:cNvPr id="40" name="Straight Connector 39"/>
          <p:cNvCxnSpPr/>
          <p:nvPr/>
        </p:nvCxnSpPr>
        <p:spPr>
          <a:xfrm>
            <a:off x="103906" y="1334622"/>
            <a:ext cx="8899003" cy="4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3906" y="2119499"/>
            <a:ext cx="8899003" cy="23188"/>
          </a:xfrm>
          <a:prstGeom prst="line">
            <a:avLst/>
          </a:prstGeom>
          <a:ln w="12700">
            <a:solidFill>
              <a:srgbClr val="8A005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80DE4D75-DA22-45DD-A0E3-E9CAC0134201}"/>
              </a:ext>
            </a:extLst>
          </p:cNvPr>
          <p:cNvSpPr/>
          <p:nvPr/>
        </p:nvSpPr>
        <p:spPr>
          <a:xfrm>
            <a:off x="737467" y="2237657"/>
            <a:ext cx="8281946" cy="149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xmlns="" id="{8A1CA715-21ED-4475-8C8C-1EEA99EA7217}"/>
              </a:ext>
            </a:extLst>
          </p:cNvPr>
          <p:cNvCxnSpPr/>
          <p:nvPr/>
        </p:nvCxnSpPr>
        <p:spPr>
          <a:xfrm flipV="1">
            <a:off x="4810809" y="1413803"/>
            <a:ext cx="7879" cy="2388524"/>
          </a:xfrm>
          <a:prstGeom prst="line">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Diabetes-related Complications</a:t>
            </a:r>
          </a:p>
        </p:txBody>
      </p:sp>
      <p:sp>
        <p:nvSpPr>
          <p:cNvPr id="3" name="Content Placeholder 2"/>
          <p:cNvSpPr>
            <a:spLocks noGrp="1"/>
          </p:cNvSpPr>
          <p:nvPr>
            <p:ph idx="11"/>
          </p:nvPr>
        </p:nvSpPr>
        <p:spPr>
          <a:xfrm>
            <a:off x="342900" y="905299"/>
            <a:ext cx="8154597" cy="2986538"/>
          </a:xfrm>
        </p:spPr>
        <p:txBody>
          <a:bodyPr/>
          <a:lstStyle/>
          <a:p>
            <a:r>
              <a:rPr lang="en-US" dirty="0"/>
              <a:t>Diabetes is an important cause of blindness, kidney failure, and amputation events that impact quality of life </a:t>
            </a:r>
          </a:p>
          <a:p>
            <a:r>
              <a:rPr lang="en-US" dirty="0"/>
              <a:t>Diabetes increases CV events; causes &gt;1.5 million deaths annually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5151"/>
          <a:stretch/>
        </p:blipFill>
        <p:spPr>
          <a:xfrm>
            <a:off x="2188661" y="2603636"/>
            <a:ext cx="3576621" cy="2039321"/>
          </a:xfrm>
          <a:prstGeom prst="rect">
            <a:avLst/>
          </a:prstGeom>
        </p:spPr>
      </p:pic>
      <p:sp>
        <p:nvSpPr>
          <p:cNvPr id="6" name="TextBox 5"/>
          <p:cNvSpPr txBox="1"/>
          <p:nvPr/>
        </p:nvSpPr>
        <p:spPr>
          <a:xfrm>
            <a:off x="1741387" y="2286827"/>
            <a:ext cx="4471169" cy="253916"/>
          </a:xfrm>
          <a:prstGeom prst="rect">
            <a:avLst/>
          </a:prstGeom>
          <a:noFill/>
        </p:spPr>
        <p:txBody>
          <a:bodyPr wrap="square" lIns="68580" tIns="34290" rIns="68580" bIns="34290" rtlCol="0">
            <a:spAutoFit/>
          </a:bodyPr>
          <a:lstStyle/>
          <a:p>
            <a:pPr algn="ctr"/>
            <a:r>
              <a:rPr lang="en-US" sz="1200" b="1" dirty="0">
                <a:latin typeface="Arial" panose="020B0604020202020204" pitchFamily="34" charset="0"/>
                <a:cs typeface="Arial" panose="020B0604020202020204" pitchFamily="34" charset="0"/>
              </a:rPr>
              <a:t>Vascular Outcomes with Diabetes (reference: no Diabetes)</a:t>
            </a:r>
          </a:p>
        </p:txBody>
      </p:sp>
      <p:sp>
        <p:nvSpPr>
          <p:cNvPr id="7" name="Rectangle 6"/>
          <p:cNvSpPr/>
          <p:nvPr/>
        </p:nvSpPr>
        <p:spPr>
          <a:xfrm>
            <a:off x="6017874" y="3405249"/>
            <a:ext cx="1859375" cy="407804"/>
          </a:xfrm>
          <a:prstGeom prst="rect">
            <a:avLst/>
          </a:prstGeom>
        </p:spPr>
        <p:txBody>
          <a:bodyPr wrap="square" lIns="68580" tIns="34290" rIns="68580" bIns="34290">
            <a:spAutoFit/>
          </a:bodyPr>
          <a:lstStyle/>
          <a:p>
            <a:r>
              <a:rPr lang="en-US" sz="1100" dirty="0">
                <a:latin typeface="Arial" panose="020B0604020202020204" pitchFamily="34" charset="0"/>
                <a:cs typeface="Arial" panose="020B0604020202020204" pitchFamily="34" charset="0"/>
              </a:rPr>
              <a:t>Adjusted for age, smoking, BMI and SBP</a:t>
            </a:r>
          </a:p>
        </p:txBody>
      </p:sp>
      <p:sp>
        <p:nvSpPr>
          <p:cNvPr id="11" name="TextBox 10"/>
          <p:cNvSpPr txBox="1"/>
          <p:nvPr/>
        </p:nvSpPr>
        <p:spPr>
          <a:xfrm>
            <a:off x="181088" y="4737909"/>
            <a:ext cx="4907374" cy="238527"/>
          </a:xfrm>
          <a:prstGeom prst="rect">
            <a:avLst/>
          </a:prstGeom>
          <a:noFill/>
        </p:spPr>
        <p:txBody>
          <a:bodyPr wrap="square" lIns="68580" tIns="34290" rIns="68580" bIns="34290" rtlCol="0">
            <a:spAutoFit/>
          </a:bodyPr>
          <a:lstStyle/>
          <a:p>
            <a:r>
              <a:rPr lang="en-US" sz="1100" i="1" dirty="0">
                <a:solidFill>
                  <a:srgbClr val="5B9BD5"/>
                </a:solidFill>
                <a:latin typeface="Arial"/>
                <a:cs typeface="Arial"/>
              </a:rPr>
              <a:t>World Health Organisation 2016; </a:t>
            </a:r>
            <a:r>
              <a:rPr lang="en-US" sz="1100" i="1" dirty="0" err="1">
                <a:solidFill>
                  <a:srgbClr val="5B9BD5"/>
                </a:solidFill>
                <a:latin typeface="Arial"/>
                <a:cs typeface="Arial"/>
              </a:rPr>
              <a:t>Sarwar</a:t>
            </a:r>
            <a:r>
              <a:rPr lang="en-US" sz="1100" i="1" dirty="0">
                <a:solidFill>
                  <a:srgbClr val="5B9BD5"/>
                </a:solidFill>
                <a:latin typeface="Arial"/>
                <a:cs typeface="Arial"/>
              </a:rPr>
              <a:t> N. </a:t>
            </a:r>
            <a:r>
              <a:rPr lang="fr-FR" sz="1100" i="1" dirty="0">
                <a:solidFill>
                  <a:srgbClr val="5B9BD5"/>
                </a:solidFill>
                <a:latin typeface="Arial"/>
                <a:cs typeface="Arial"/>
              </a:rPr>
              <a:t>Lancet 2010.</a:t>
            </a:r>
          </a:p>
        </p:txBody>
      </p:sp>
    </p:spTree>
    <p:extLst>
      <p:ext uri="{BB962C8B-B14F-4D97-AF65-F5344CB8AC3E}">
        <p14:creationId xmlns:p14="http://schemas.microsoft.com/office/powerpoint/2010/main" val="3696165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834" y="163232"/>
            <a:ext cx="8730120" cy="952355"/>
          </a:xfrm>
        </p:spPr>
        <p:txBody>
          <a:bodyPr>
            <a:normAutofit/>
          </a:bodyPr>
          <a:lstStyle/>
          <a:p>
            <a:r>
              <a:rPr lang="en-GB" dirty="0"/>
              <a:t>Primary Composite Cardiovascular Outcome</a:t>
            </a:r>
            <a:br>
              <a:rPr lang="en-GB" dirty="0"/>
            </a:br>
            <a:r>
              <a:rPr lang="en-GB" i="1" dirty="0"/>
              <a:t>Prespecified Subgroup Analyses (Intention-to-Treat Population) </a:t>
            </a:r>
            <a:br>
              <a:rPr lang="en-GB" i="1" dirty="0"/>
            </a:br>
            <a:r>
              <a:rPr lang="en-GB" dirty="0"/>
              <a:t>(1)</a:t>
            </a:r>
          </a:p>
        </p:txBody>
      </p:sp>
      <p:sp>
        <p:nvSpPr>
          <p:cNvPr id="7" name="TextBox 6"/>
          <p:cNvSpPr txBox="1"/>
          <p:nvPr/>
        </p:nvSpPr>
        <p:spPr>
          <a:xfrm>
            <a:off x="181088" y="4737909"/>
            <a:ext cx="4289550" cy="261610"/>
          </a:xfrm>
          <a:prstGeom prst="rect">
            <a:avLst/>
          </a:prstGeom>
          <a:noFill/>
        </p:spPr>
        <p:txBody>
          <a:bodyPr wrap="square" rtlCol="0">
            <a:spAutoFit/>
          </a:bodyPr>
          <a:lstStyle/>
          <a:p>
            <a:r>
              <a:rPr lang="en-US" sz="1100" i="1" dirty="0">
                <a:solidFill>
                  <a:schemeClr val="accent1"/>
                </a:solidFill>
                <a:latin typeface="Arial"/>
                <a:cs typeface="Arial"/>
              </a:rPr>
              <a:t>Forest plot of primary endpoint by predefined patient subgroups</a:t>
            </a:r>
          </a:p>
        </p:txBody>
      </p:sp>
      <p:pic>
        <p:nvPicPr>
          <p:cNvPr id="6" name="Picture 5" descr="1.png"/>
          <p:cNvPicPr>
            <a:picLocks noChangeAspect="1"/>
          </p:cNvPicPr>
          <p:nvPr/>
        </p:nvPicPr>
        <p:blipFill rotWithShape="1">
          <a:blip r:embed="rId3">
            <a:extLst>
              <a:ext uri="{28A0092B-C50C-407E-A947-70E740481C1C}">
                <a14:useLocalDpi xmlns:a14="http://schemas.microsoft.com/office/drawing/2010/main" val="0"/>
              </a:ext>
            </a:extLst>
          </a:blip>
          <a:srcRect t="5102" b="58811"/>
          <a:stretch/>
        </p:blipFill>
        <p:spPr>
          <a:xfrm>
            <a:off x="252954" y="1115587"/>
            <a:ext cx="8565684" cy="3722933"/>
          </a:xfrm>
          <a:prstGeom prst="rect">
            <a:avLst/>
          </a:prstGeom>
        </p:spPr>
      </p:pic>
      <p:sp>
        <p:nvSpPr>
          <p:cNvPr id="5" name="Rectangle 4">
            <a:extLst>
              <a:ext uri="{FF2B5EF4-FFF2-40B4-BE49-F238E27FC236}">
                <a16:creationId xmlns:a16="http://schemas.microsoft.com/office/drawing/2014/main" xmlns="" id="{63694D25-92C0-4AD1-A8DD-9983D1052449}"/>
              </a:ext>
            </a:extLst>
          </p:cNvPr>
          <p:cNvSpPr/>
          <p:nvPr/>
        </p:nvSpPr>
        <p:spPr>
          <a:xfrm>
            <a:off x="181088" y="1510984"/>
            <a:ext cx="8637550" cy="1007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4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76834" y="163232"/>
            <a:ext cx="8730120" cy="952355"/>
          </a:xfrm>
        </p:spPr>
        <p:txBody>
          <a:bodyPr>
            <a:normAutofit/>
          </a:bodyPr>
          <a:lstStyle/>
          <a:p>
            <a:r>
              <a:rPr lang="en-GB" dirty="0"/>
              <a:t>Primary Composite Cardiovascular Outcome</a:t>
            </a:r>
            <a:br>
              <a:rPr lang="en-GB" dirty="0"/>
            </a:br>
            <a:r>
              <a:rPr lang="en-GB" i="1" dirty="0"/>
              <a:t>Prespecified Subgroup Analyses (Intention-to-Treat Population) </a:t>
            </a:r>
            <a:br>
              <a:rPr lang="en-GB" i="1" dirty="0"/>
            </a:br>
            <a:r>
              <a:rPr lang="en-GB" dirty="0"/>
              <a:t>(2)</a:t>
            </a:r>
          </a:p>
        </p:txBody>
      </p:sp>
      <p:pic>
        <p:nvPicPr>
          <p:cNvPr id="3" name="Picture 2" descr="2.png"/>
          <p:cNvPicPr>
            <a:picLocks noChangeAspect="1"/>
          </p:cNvPicPr>
          <p:nvPr/>
        </p:nvPicPr>
        <p:blipFill rotWithShape="1">
          <a:blip r:embed="rId3">
            <a:extLst>
              <a:ext uri="{28A0092B-C50C-407E-A947-70E740481C1C}">
                <a14:useLocalDpi xmlns:a14="http://schemas.microsoft.com/office/drawing/2010/main" val="0"/>
              </a:ext>
            </a:extLst>
          </a:blip>
          <a:srcRect t="21233" b="42686"/>
          <a:stretch/>
        </p:blipFill>
        <p:spPr>
          <a:xfrm>
            <a:off x="252954" y="1116768"/>
            <a:ext cx="8499996" cy="3693626"/>
          </a:xfrm>
          <a:prstGeom prst="rect">
            <a:avLst/>
          </a:prstGeom>
        </p:spPr>
      </p:pic>
      <p:sp>
        <p:nvSpPr>
          <p:cNvPr id="5" name="TextBox 4"/>
          <p:cNvSpPr txBox="1"/>
          <p:nvPr/>
        </p:nvSpPr>
        <p:spPr>
          <a:xfrm>
            <a:off x="181088" y="4737909"/>
            <a:ext cx="4289550" cy="238527"/>
          </a:xfrm>
          <a:prstGeom prst="rect">
            <a:avLst/>
          </a:prstGeom>
          <a:noFill/>
        </p:spPr>
        <p:txBody>
          <a:bodyPr wrap="square" lIns="68580" tIns="34290" rIns="68580" bIns="34290" rtlCol="0">
            <a:spAutoFit/>
          </a:bodyPr>
          <a:lstStyle/>
          <a:p>
            <a:r>
              <a:rPr lang="en-US" sz="1100" i="1">
                <a:solidFill>
                  <a:schemeClr val="accent1"/>
                </a:solidFill>
                <a:latin typeface="Arial"/>
                <a:cs typeface="Arial"/>
              </a:rPr>
              <a:t>Forest plot of primary endpoint by predefined patient subgroups</a:t>
            </a:r>
          </a:p>
        </p:txBody>
      </p:sp>
    </p:spTree>
    <p:extLst>
      <p:ext uri="{BB962C8B-B14F-4D97-AF65-F5344CB8AC3E}">
        <p14:creationId xmlns:p14="http://schemas.microsoft.com/office/powerpoint/2010/main" val="2485306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76834" y="163232"/>
            <a:ext cx="8730120" cy="952355"/>
          </a:xfrm>
        </p:spPr>
        <p:txBody>
          <a:bodyPr>
            <a:normAutofit/>
          </a:bodyPr>
          <a:lstStyle/>
          <a:p>
            <a:r>
              <a:rPr lang="en-GB" dirty="0"/>
              <a:t>Primary Composite Cardiovascular Outcome</a:t>
            </a:r>
            <a:br>
              <a:rPr lang="en-GB" dirty="0"/>
            </a:br>
            <a:r>
              <a:rPr lang="en-GB" i="1" dirty="0"/>
              <a:t>Prespecified Subgroup Analyses (Intention-to-Treat Population) </a:t>
            </a:r>
            <a:br>
              <a:rPr lang="en-GB" i="1" dirty="0"/>
            </a:br>
            <a:r>
              <a:rPr lang="en-GB" dirty="0"/>
              <a:t>(3)</a:t>
            </a:r>
          </a:p>
        </p:txBody>
      </p:sp>
      <p:pic>
        <p:nvPicPr>
          <p:cNvPr id="6" name="Picture 5" descr="3.png"/>
          <p:cNvPicPr>
            <a:picLocks noChangeAspect="1"/>
          </p:cNvPicPr>
          <p:nvPr/>
        </p:nvPicPr>
        <p:blipFill rotWithShape="1">
          <a:blip r:embed="rId2">
            <a:extLst>
              <a:ext uri="{28A0092B-C50C-407E-A947-70E740481C1C}">
                <a14:useLocalDpi xmlns:a14="http://schemas.microsoft.com/office/drawing/2010/main" val="0"/>
              </a:ext>
            </a:extLst>
          </a:blip>
          <a:srcRect t="44861" b="18739"/>
          <a:stretch/>
        </p:blipFill>
        <p:spPr>
          <a:xfrm>
            <a:off x="253083" y="1100347"/>
            <a:ext cx="8557345" cy="3752454"/>
          </a:xfrm>
          <a:prstGeom prst="rect">
            <a:avLst/>
          </a:prstGeom>
        </p:spPr>
      </p:pic>
      <p:sp>
        <p:nvSpPr>
          <p:cNvPr id="4" name="TextBox 3"/>
          <p:cNvSpPr txBox="1"/>
          <p:nvPr/>
        </p:nvSpPr>
        <p:spPr>
          <a:xfrm>
            <a:off x="181088" y="4737909"/>
            <a:ext cx="4289550" cy="238527"/>
          </a:xfrm>
          <a:prstGeom prst="rect">
            <a:avLst/>
          </a:prstGeom>
          <a:noFill/>
        </p:spPr>
        <p:txBody>
          <a:bodyPr wrap="square" lIns="68580" tIns="34290" rIns="68580" bIns="34290" rtlCol="0">
            <a:spAutoFit/>
          </a:bodyPr>
          <a:lstStyle/>
          <a:p>
            <a:r>
              <a:rPr lang="en-US" sz="1100" i="1">
                <a:solidFill>
                  <a:schemeClr val="accent1"/>
                </a:solidFill>
                <a:latin typeface="Arial"/>
                <a:cs typeface="Arial"/>
              </a:rPr>
              <a:t>Forest plot of primary endpoint by predefined patient subgroups</a:t>
            </a:r>
          </a:p>
        </p:txBody>
      </p:sp>
    </p:spTree>
    <p:extLst>
      <p:ext uri="{BB962C8B-B14F-4D97-AF65-F5344CB8AC3E}">
        <p14:creationId xmlns:p14="http://schemas.microsoft.com/office/powerpoint/2010/main" val="1074044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76834" y="163232"/>
            <a:ext cx="8730120" cy="952355"/>
          </a:xfrm>
        </p:spPr>
        <p:txBody>
          <a:bodyPr>
            <a:normAutofit/>
          </a:bodyPr>
          <a:lstStyle/>
          <a:p>
            <a:r>
              <a:rPr lang="en-GB" dirty="0"/>
              <a:t>Primary Composite Cardiovascular Outcome</a:t>
            </a:r>
            <a:br>
              <a:rPr lang="en-GB" dirty="0"/>
            </a:br>
            <a:r>
              <a:rPr lang="en-GB" i="1" dirty="0"/>
              <a:t>Prespecified Subgroup Analyses (Intention-to-Treat Population) </a:t>
            </a:r>
            <a:br>
              <a:rPr lang="en-GB" i="1" dirty="0"/>
            </a:br>
            <a:r>
              <a:rPr lang="en-GB" dirty="0"/>
              <a:t>(4)</a:t>
            </a:r>
          </a:p>
        </p:txBody>
      </p:sp>
      <p:pic>
        <p:nvPicPr>
          <p:cNvPr id="3" name="Picture 2" descr="4.png"/>
          <p:cNvPicPr>
            <a:picLocks noChangeAspect="1"/>
          </p:cNvPicPr>
          <p:nvPr/>
        </p:nvPicPr>
        <p:blipFill rotWithShape="1">
          <a:blip r:embed="rId3">
            <a:extLst>
              <a:ext uri="{28A0092B-C50C-407E-A947-70E740481C1C}">
                <a14:useLocalDpi xmlns:a14="http://schemas.microsoft.com/office/drawing/2010/main" val="0"/>
              </a:ext>
            </a:extLst>
          </a:blip>
          <a:srcRect t="69926"/>
          <a:stretch/>
        </p:blipFill>
        <p:spPr>
          <a:xfrm>
            <a:off x="252954" y="1116768"/>
            <a:ext cx="8499450" cy="3079325"/>
          </a:xfrm>
          <a:prstGeom prst="rect">
            <a:avLst/>
          </a:prstGeom>
        </p:spPr>
      </p:pic>
      <p:sp>
        <p:nvSpPr>
          <p:cNvPr id="5" name="TextBox 4"/>
          <p:cNvSpPr txBox="1"/>
          <p:nvPr/>
        </p:nvSpPr>
        <p:spPr>
          <a:xfrm>
            <a:off x="181088" y="4737909"/>
            <a:ext cx="4289550" cy="238527"/>
          </a:xfrm>
          <a:prstGeom prst="rect">
            <a:avLst/>
          </a:prstGeom>
          <a:noFill/>
        </p:spPr>
        <p:txBody>
          <a:bodyPr wrap="square" lIns="68580" tIns="34290" rIns="68580" bIns="34290" rtlCol="0">
            <a:spAutoFit/>
          </a:bodyPr>
          <a:lstStyle/>
          <a:p>
            <a:r>
              <a:rPr lang="en-US" sz="1100" i="1">
                <a:solidFill>
                  <a:schemeClr val="accent1"/>
                </a:solidFill>
                <a:latin typeface="Arial"/>
                <a:cs typeface="Arial"/>
              </a:rPr>
              <a:t>Forest plot of primary endpoint by predefined patient subgroups</a:t>
            </a:r>
          </a:p>
        </p:txBody>
      </p:sp>
    </p:spTree>
    <p:extLst>
      <p:ext uri="{BB962C8B-B14F-4D97-AF65-F5344CB8AC3E}">
        <p14:creationId xmlns:p14="http://schemas.microsoft.com/office/powerpoint/2010/main" val="2628283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t>Secondary Endpoints</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0446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Secondary Endpoints</a:t>
            </a:r>
          </a:p>
        </p:txBody>
      </p:sp>
      <p:sp>
        <p:nvSpPr>
          <p:cNvPr id="6" name="Content Placeholder 5"/>
          <p:cNvSpPr>
            <a:spLocks noGrp="1"/>
          </p:cNvSpPr>
          <p:nvPr>
            <p:ph idx="1"/>
          </p:nvPr>
        </p:nvSpPr>
        <p:spPr>
          <a:xfrm>
            <a:off x="204968" y="972828"/>
            <a:ext cx="8291918" cy="3514766"/>
          </a:xfrm>
        </p:spPr>
        <p:txBody>
          <a:bodyPr>
            <a:normAutofit/>
          </a:bodyPr>
          <a:lstStyle/>
          <a:p>
            <a:pPr marL="0" indent="0">
              <a:buNone/>
            </a:pPr>
            <a:r>
              <a:rPr lang="en-US" b="1" dirty="0">
                <a:latin typeface="Arial" panose="020B0604020202020204" pitchFamily="34" charset="0"/>
                <a:cs typeface="Arial" panose="020B0604020202020204" pitchFamily="34" charset="0"/>
              </a:rPr>
              <a:t>Time to first occurrence of:</a:t>
            </a:r>
          </a:p>
          <a:p>
            <a:pPr marL="457200" lvl="1" indent="-457200">
              <a:spcBef>
                <a:spcPts val="750"/>
              </a:spcBef>
              <a:buClr>
                <a:srgbClr val="8A0054"/>
              </a:buClr>
              <a:buFont typeface="+mj-lt"/>
              <a:buAutoNum type="arabicPeriod"/>
            </a:pPr>
            <a:r>
              <a:rPr lang="en-US" sz="2100" dirty="0">
                <a:latin typeface="Arial" panose="020B0604020202020204" pitchFamily="34" charset="0"/>
                <a:cs typeface="Arial" panose="020B0604020202020204" pitchFamily="34" charset="0"/>
              </a:rPr>
              <a:t>All-cause mortality</a:t>
            </a:r>
          </a:p>
          <a:p>
            <a:pPr marL="457200" lvl="1" indent="-457200">
              <a:spcBef>
                <a:spcPts val="750"/>
              </a:spcBef>
              <a:buClr>
                <a:srgbClr val="8A0054"/>
              </a:buClr>
              <a:buFont typeface="+mj-lt"/>
              <a:buAutoNum type="arabicPeriod"/>
            </a:pPr>
            <a:r>
              <a:rPr lang="en-US" sz="2100" dirty="0">
                <a:latin typeface="Arial" panose="020B0604020202020204" pitchFamily="34" charset="0"/>
                <a:cs typeface="Arial" panose="020B0604020202020204" pitchFamily="34" charset="0"/>
              </a:rPr>
              <a:t>CV-related death</a:t>
            </a:r>
          </a:p>
          <a:p>
            <a:pPr marL="457200" lvl="1" indent="-457200">
              <a:spcBef>
                <a:spcPts val="750"/>
              </a:spcBef>
              <a:buClr>
                <a:srgbClr val="8A0054"/>
              </a:buClr>
              <a:buFont typeface="+mj-lt"/>
              <a:buAutoNum type="arabicPeriod"/>
            </a:pPr>
            <a:r>
              <a:rPr lang="en-US" sz="2100" dirty="0">
                <a:latin typeface="Arial" panose="020B0604020202020204" pitchFamily="34" charset="0"/>
                <a:cs typeface="Arial" panose="020B0604020202020204" pitchFamily="34" charset="0"/>
              </a:rPr>
              <a:t>Fatal or non-fatal MI</a:t>
            </a:r>
          </a:p>
          <a:p>
            <a:pPr marL="457200" lvl="1" indent="-457200">
              <a:spcBef>
                <a:spcPts val="750"/>
              </a:spcBef>
              <a:buClr>
                <a:srgbClr val="8A0054"/>
              </a:buClr>
              <a:buFont typeface="+mj-lt"/>
              <a:buAutoNum type="arabicPeriod"/>
            </a:pPr>
            <a:r>
              <a:rPr lang="en-US" sz="2100" dirty="0">
                <a:latin typeface="Arial" panose="020B0604020202020204" pitchFamily="34" charset="0"/>
                <a:cs typeface="Arial" panose="020B0604020202020204" pitchFamily="34" charset="0"/>
              </a:rPr>
              <a:t>Fatal or non-fatal stroke</a:t>
            </a:r>
          </a:p>
          <a:p>
            <a:pPr marL="457200" lvl="1" indent="-457200">
              <a:spcBef>
                <a:spcPts val="750"/>
              </a:spcBef>
              <a:buClr>
                <a:srgbClr val="8A0054"/>
              </a:buClr>
              <a:buFont typeface="+mj-lt"/>
              <a:buAutoNum type="arabicPeriod"/>
            </a:pPr>
            <a:r>
              <a:rPr lang="en-US" sz="2100" dirty="0">
                <a:latin typeface="Arial" panose="020B0604020202020204" pitchFamily="34" charset="0"/>
                <a:cs typeface="Arial" panose="020B0604020202020204" pitchFamily="34" charset="0"/>
              </a:rPr>
              <a:t>Hospitalisation for acute coronary syndrome (ACS)</a:t>
            </a:r>
          </a:p>
          <a:p>
            <a:pPr marL="457200" lvl="1" indent="-457200">
              <a:spcBef>
                <a:spcPts val="750"/>
              </a:spcBef>
              <a:buClr>
                <a:srgbClr val="8A0054"/>
              </a:buClr>
              <a:buFont typeface="+mj-lt"/>
              <a:buAutoNum type="arabicPeriod"/>
            </a:pPr>
            <a:r>
              <a:rPr lang="en-US" sz="2100" dirty="0">
                <a:latin typeface="Arial" panose="020B0604020202020204" pitchFamily="34" charset="0"/>
                <a:cs typeface="Arial" panose="020B0604020202020204" pitchFamily="34" charset="0"/>
              </a:rPr>
              <a:t>Hospitalisation for heart failure (HF)</a:t>
            </a:r>
            <a:endParaRPr lang="en-GB"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496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147"/>
          <a:stretch/>
        </p:blipFill>
        <p:spPr>
          <a:xfrm>
            <a:off x="1480928" y="926359"/>
            <a:ext cx="5426766" cy="3943815"/>
          </a:xfrm>
          <a:prstGeom prst="rect">
            <a:avLst/>
          </a:prstGeom>
        </p:spPr>
      </p:pic>
      <p:sp>
        <p:nvSpPr>
          <p:cNvPr id="6" name="Rectangle 5"/>
          <p:cNvSpPr/>
          <p:nvPr/>
        </p:nvSpPr>
        <p:spPr>
          <a:xfrm>
            <a:off x="5208105" y="1182756"/>
            <a:ext cx="1401418" cy="21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176833" y="163232"/>
            <a:ext cx="7932098" cy="703493"/>
          </a:xfrm>
        </p:spPr>
        <p:txBody>
          <a:bodyPr>
            <a:normAutofit/>
          </a:bodyPr>
          <a:lstStyle/>
          <a:p>
            <a:r>
              <a:rPr lang="en-GB" dirty="0"/>
              <a:t>All-Cause Mortality</a:t>
            </a:r>
            <a:br>
              <a:rPr lang="en-GB" dirty="0"/>
            </a:br>
            <a:r>
              <a:rPr lang="en-GB" i="1" dirty="0"/>
              <a:t>Intention-to-Treat Analysis</a:t>
            </a:r>
            <a:endParaRPr lang="en-US" i="1" dirty="0"/>
          </a:p>
        </p:txBody>
      </p:sp>
      <p:sp>
        <p:nvSpPr>
          <p:cNvPr id="7" name="TextBox 6">
            <a:extLst>
              <a:ext uri="{FF2B5EF4-FFF2-40B4-BE49-F238E27FC236}">
                <a16:creationId xmlns:a16="http://schemas.microsoft.com/office/drawing/2014/main" xmlns="" id="{BF52D5D0-2E2E-4F35-B102-B341A33D2D75}"/>
              </a:ext>
            </a:extLst>
          </p:cNvPr>
          <p:cNvSpPr txBox="1"/>
          <p:nvPr/>
        </p:nvSpPr>
        <p:spPr>
          <a:xfrm>
            <a:off x="4606743" y="1182756"/>
            <a:ext cx="2300951" cy="66172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HR (95% CI)        0.86 (0.77, 0.97)</a:t>
            </a:r>
          </a:p>
          <a:p>
            <a:r>
              <a:rPr lang="en-GB" sz="1050" b="1" dirty="0">
                <a:latin typeface="Arial" panose="020B0604020202020204" pitchFamily="34" charset="0"/>
                <a:cs typeface="Arial" panose="020B0604020202020204" pitchFamily="34" charset="0"/>
              </a:rPr>
              <a:t>P value                0.016	</a:t>
            </a:r>
            <a:r>
              <a:rPr lang="en-GB" sz="1600" dirty="0"/>
              <a:t>	</a:t>
            </a:r>
          </a:p>
        </p:txBody>
      </p:sp>
    </p:spTree>
    <p:extLst>
      <p:ext uri="{BB962C8B-B14F-4D97-AF65-F5344CB8AC3E}">
        <p14:creationId xmlns:p14="http://schemas.microsoft.com/office/powerpoint/2010/main" val="38545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5" y="163233"/>
            <a:ext cx="9080695" cy="537317"/>
          </a:xfrm>
        </p:spPr>
        <p:txBody>
          <a:bodyPr>
            <a:noAutofit/>
          </a:bodyPr>
          <a:lstStyle/>
          <a:p>
            <a:r>
              <a:rPr lang="en-GB" dirty="0"/>
              <a:t>All-Cause Mortality: Modalities of Death (Intention-to-Treat Population)</a:t>
            </a:r>
          </a:p>
        </p:txBody>
      </p:sp>
      <p:graphicFrame>
        <p:nvGraphicFramePr>
          <p:cNvPr id="4" name="Table 3"/>
          <p:cNvGraphicFramePr>
            <a:graphicFrameLocks noGrp="1"/>
          </p:cNvGraphicFramePr>
          <p:nvPr>
            <p:extLst>
              <p:ext uri="{D42A27DB-BD31-4B8C-83A1-F6EECF244321}">
                <p14:modId xmlns:p14="http://schemas.microsoft.com/office/powerpoint/2010/main" val="2458998669"/>
              </p:ext>
            </p:extLst>
          </p:nvPr>
        </p:nvGraphicFramePr>
        <p:xfrm>
          <a:off x="420463" y="978284"/>
          <a:ext cx="8280549" cy="2929620"/>
        </p:xfrm>
        <a:graphic>
          <a:graphicData uri="http://schemas.openxmlformats.org/drawingml/2006/table">
            <a:tbl>
              <a:tblPr firstRow="1" bandRow="1">
                <a:tableStyleId>{7DF18680-E054-41AD-8BC1-D1AEF772440D}</a:tableStyleId>
              </a:tblPr>
              <a:tblGrid>
                <a:gridCol w="2760183">
                  <a:extLst>
                    <a:ext uri="{9D8B030D-6E8A-4147-A177-3AD203B41FA5}">
                      <a16:colId xmlns:a16="http://schemas.microsoft.com/office/drawing/2014/main" xmlns="" val="20000"/>
                    </a:ext>
                  </a:extLst>
                </a:gridCol>
                <a:gridCol w="2760183">
                  <a:extLst>
                    <a:ext uri="{9D8B030D-6E8A-4147-A177-3AD203B41FA5}">
                      <a16:colId xmlns:a16="http://schemas.microsoft.com/office/drawing/2014/main" xmlns="" val="20001"/>
                    </a:ext>
                  </a:extLst>
                </a:gridCol>
                <a:gridCol w="2760183">
                  <a:extLst>
                    <a:ext uri="{9D8B030D-6E8A-4147-A177-3AD203B41FA5}">
                      <a16:colId xmlns:a16="http://schemas.microsoft.com/office/drawing/2014/main" xmlns="" val="20002"/>
                    </a:ext>
                  </a:extLst>
                </a:gridCol>
              </a:tblGrid>
              <a:tr h="582930">
                <a:tc>
                  <a:txBody>
                    <a:bodyPr/>
                    <a:lstStyle/>
                    <a:p>
                      <a:endParaRPr lang="en-GB" sz="1400" dirty="0">
                        <a:latin typeface="Arial" panose="020B0604020202020204" pitchFamily="34" charset="0"/>
                        <a:cs typeface="Arial" panose="020B0604020202020204" pitchFamily="34" charset="0"/>
                      </a:endParaRPr>
                    </a:p>
                  </a:txBody>
                  <a:tcPr marL="68580" marR="68580" marT="34290" marB="34290" anchor="b">
                    <a:solidFill>
                      <a:srgbClr val="8A0054"/>
                    </a:solidFill>
                  </a:tcPr>
                </a:tc>
                <a:tc>
                  <a:txBody>
                    <a:bodyPr/>
                    <a:lstStyle/>
                    <a:p>
                      <a:pPr algn="ct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Exenatide</a:t>
                      </a:r>
                    </a:p>
                    <a:p>
                      <a:pPr algn="ctr"/>
                      <a:r>
                        <a:rPr lang="en-GB" sz="1400" dirty="0">
                          <a:latin typeface="Arial" panose="020B0604020202020204" pitchFamily="34" charset="0"/>
                          <a:cs typeface="Arial" panose="020B0604020202020204" pitchFamily="34" charset="0"/>
                        </a:rPr>
                        <a:t>N=7356</a:t>
                      </a:r>
                    </a:p>
                  </a:txBody>
                  <a:tcPr marL="68580" marR="68580" marT="34290" marB="34290" anchor="b">
                    <a:solidFill>
                      <a:srgbClr val="8A0054"/>
                    </a:solidFill>
                  </a:tcPr>
                </a:tc>
                <a:tc>
                  <a:txBody>
                    <a:bodyPr/>
                    <a:lstStyle/>
                    <a:p>
                      <a:pPr algn="ctr"/>
                      <a:r>
                        <a:rPr lang="en-GB" sz="1400" dirty="0">
                          <a:latin typeface="Arial" panose="020B0604020202020204" pitchFamily="34" charset="0"/>
                          <a:cs typeface="Arial" panose="020B0604020202020204" pitchFamily="34" charset="0"/>
                        </a:rPr>
                        <a:t>Placebo</a:t>
                      </a:r>
                    </a:p>
                    <a:p>
                      <a:pPr algn="ctr"/>
                      <a:r>
                        <a:rPr lang="en-GB" sz="1400" dirty="0">
                          <a:latin typeface="Arial" panose="020B0604020202020204" pitchFamily="34" charset="0"/>
                          <a:cs typeface="Arial" panose="020B0604020202020204" pitchFamily="34" charset="0"/>
                        </a:rPr>
                        <a:t>N=7396</a:t>
                      </a:r>
                    </a:p>
                  </a:txBody>
                  <a:tcPr marL="68580" marR="68580" marT="34290" marB="34290" anchor="b">
                    <a:solidFill>
                      <a:srgbClr val="8A0054"/>
                    </a:solidFill>
                  </a:tcPr>
                </a:tc>
                <a:extLst>
                  <a:ext uri="{0D108BD9-81ED-4DB2-BD59-A6C34878D82A}">
                    <a16:rowId xmlns:a16="http://schemas.microsoft.com/office/drawing/2014/main" xmlns="" val="10000"/>
                  </a:ext>
                </a:extLst>
              </a:tr>
              <a:tr h="555240">
                <a:tc>
                  <a:txBody>
                    <a:bodyPr/>
                    <a:lstStyle/>
                    <a:p>
                      <a:r>
                        <a:rPr lang="en-GB" sz="1400" dirty="0">
                          <a:latin typeface="Arial" panose="020B0604020202020204" pitchFamily="34" charset="0"/>
                          <a:cs typeface="Arial" panose="020B0604020202020204" pitchFamily="34" charset="0"/>
                        </a:rPr>
                        <a:t>No. of all cause death events</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507 (6.9%)</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584 (7.9%)</a:t>
                      </a:r>
                    </a:p>
                  </a:txBody>
                  <a:tcPr marL="68580" marR="68580" marT="34290" marB="34290" anchor="ctr"/>
                </a:tc>
                <a:extLst>
                  <a:ext uri="{0D108BD9-81ED-4DB2-BD59-A6C34878D82A}">
                    <a16:rowId xmlns:a16="http://schemas.microsoft.com/office/drawing/2014/main" xmlns="" val="10001"/>
                  </a:ext>
                </a:extLst>
              </a:tr>
              <a:tr h="555240">
                <a:tc>
                  <a:txBody>
                    <a:bodyPr/>
                    <a:lstStyle/>
                    <a:p>
                      <a:pPr lvl="1"/>
                      <a:r>
                        <a:rPr lang="en-GB" sz="1400" dirty="0">
                          <a:latin typeface="Arial" panose="020B0604020202020204" pitchFamily="34" charset="0"/>
                          <a:cs typeface="Arial" panose="020B0604020202020204" pitchFamily="34" charset="0"/>
                        </a:rPr>
                        <a:t>Cardiovascular death</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230 (3.1%)</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241 (3.3%)</a:t>
                      </a:r>
                    </a:p>
                  </a:txBody>
                  <a:tcPr marL="68580" marR="68580" marT="34290" marB="34290" anchor="ctr"/>
                </a:tc>
                <a:extLst>
                  <a:ext uri="{0D108BD9-81ED-4DB2-BD59-A6C34878D82A}">
                    <a16:rowId xmlns:a16="http://schemas.microsoft.com/office/drawing/2014/main" xmlns="" val="10002"/>
                  </a:ext>
                </a:extLst>
              </a:tr>
              <a:tr h="555240">
                <a:tc>
                  <a:txBody>
                    <a:bodyPr/>
                    <a:lstStyle/>
                    <a:p>
                      <a:pPr lvl="1"/>
                      <a:r>
                        <a:rPr lang="en-GB" sz="1400" dirty="0">
                          <a:latin typeface="Arial" panose="020B0604020202020204" pitchFamily="34" charset="0"/>
                          <a:cs typeface="Arial" panose="020B0604020202020204" pitchFamily="34" charset="0"/>
                        </a:rPr>
                        <a:t>Non-cardiovascular</a:t>
                      </a:r>
                      <a:r>
                        <a:rPr lang="en-GB" sz="1400" baseline="0" dirty="0">
                          <a:latin typeface="Arial" panose="020B0604020202020204" pitchFamily="34" charset="0"/>
                          <a:cs typeface="Arial" panose="020B0604020202020204" pitchFamily="34" charset="0"/>
                        </a:rPr>
                        <a:t> death</a:t>
                      </a:r>
                      <a:endParaRPr lang="en-GB"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167 (2.3%)</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201</a:t>
                      </a:r>
                      <a:r>
                        <a:rPr lang="en-GB" sz="1400" baseline="0" dirty="0">
                          <a:latin typeface="Arial" panose="020B0604020202020204" pitchFamily="34" charset="0"/>
                          <a:cs typeface="Arial" panose="020B0604020202020204" pitchFamily="34" charset="0"/>
                        </a:rPr>
                        <a:t> (2.7%)</a:t>
                      </a:r>
                      <a:endParaRPr lang="en-GB" sz="14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3"/>
                  </a:ext>
                </a:extLst>
              </a:tr>
              <a:tr h="555240">
                <a:tc>
                  <a:txBody>
                    <a:bodyPr/>
                    <a:lstStyle/>
                    <a:p>
                      <a:pPr lvl="1"/>
                      <a:r>
                        <a:rPr lang="en-GB" sz="1400" dirty="0">
                          <a:latin typeface="Arial" panose="020B0604020202020204" pitchFamily="34" charset="0"/>
                          <a:cs typeface="Arial" panose="020B0604020202020204" pitchFamily="34" charset="0"/>
                        </a:rPr>
                        <a:t>Unknown</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110 (1.5%)</a:t>
                      </a:r>
                    </a:p>
                  </a:txBody>
                  <a:tcPr marL="68580" marR="68580" marT="34290" marB="34290" anchor="ctr"/>
                </a:tc>
                <a:tc>
                  <a:txBody>
                    <a:bodyPr/>
                    <a:lstStyle/>
                    <a:p>
                      <a:pPr algn="ctr"/>
                      <a:r>
                        <a:rPr lang="en-GB" sz="1400" dirty="0">
                          <a:latin typeface="Arial" panose="020B0604020202020204" pitchFamily="34" charset="0"/>
                          <a:cs typeface="Arial" panose="020B0604020202020204" pitchFamily="34" charset="0"/>
                        </a:rPr>
                        <a:t>142 (1.9%)</a:t>
                      </a:r>
                    </a:p>
                  </a:txBody>
                  <a:tcPr marL="68580" marR="68580" marT="34290" marB="3429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6859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34" y="-53638"/>
            <a:ext cx="8904760" cy="537317"/>
          </a:xfrm>
        </p:spPr>
        <p:txBody>
          <a:bodyPr/>
          <a:lstStyle/>
          <a:p>
            <a:r>
              <a:rPr lang="en-GB" dirty="0"/>
              <a:t>Forest Plot of Secondary Endpoints (Intention-to-Treat Analysis)</a:t>
            </a:r>
          </a:p>
        </p:txBody>
      </p:sp>
      <p:grpSp>
        <p:nvGrpSpPr>
          <p:cNvPr id="61" name="Group 60"/>
          <p:cNvGrpSpPr/>
          <p:nvPr/>
        </p:nvGrpSpPr>
        <p:grpSpPr>
          <a:xfrm>
            <a:off x="121485" y="504150"/>
            <a:ext cx="8830118" cy="4511481"/>
            <a:chOff x="151171" y="532158"/>
            <a:chExt cx="11839724" cy="6466016"/>
          </a:xfrm>
        </p:grpSpPr>
        <p:sp>
          <p:nvSpPr>
            <p:cNvPr id="13" name="TextBox 12"/>
            <p:cNvSpPr txBox="1"/>
            <p:nvPr/>
          </p:nvSpPr>
          <p:spPr>
            <a:xfrm>
              <a:off x="2395978" y="532158"/>
              <a:ext cx="1282044" cy="66167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Exenatide</a:t>
              </a:r>
            </a:p>
            <a:p>
              <a:pPr algn="ctr"/>
              <a:r>
                <a:rPr lang="en-GB" sz="1200" b="1" dirty="0">
                  <a:latin typeface="Arial" panose="020B0604020202020204" pitchFamily="34" charset="0"/>
                  <a:cs typeface="Arial" panose="020B0604020202020204" pitchFamily="34" charset="0"/>
                </a:rPr>
                <a:t>N=7356</a:t>
              </a:r>
            </a:p>
          </p:txBody>
        </p:sp>
        <p:sp>
          <p:nvSpPr>
            <p:cNvPr id="14" name="TextBox 13"/>
            <p:cNvSpPr txBox="1"/>
            <p:nvPr/>
          </p:nvSpPr>
          <p:spPr>
            <a:xfrm>
              <a:off x="3678024" y="532159"/>
              <a:ext cx="1197204" cy="66167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Placebo</a:t>
              </a:r>
            </a:p>
            <a:p>
              <a:pPr algn="ctr"/>
              <a:r>
                <a:rPr lang="en-GB" sz="1200" b="1" dirty="0">
                  <a:latin typeface="Arial" panose="020B0604020202020204" pitchFamily="34" charset="0"/>
                  <a:cs typeface="Arial" panose="020B0604020202020204" pitchFamily="34" charset="0"/>
                </a:rPr>
                <a:t>N=7396</a:t>
              </a:r>
            </a:p>
          </p:txBody>
        </p:sp>
        <p:sp>
          <p:nvSpPr>
            <p:cNvPr id="15" name="TextBox 14"/>
            <p:cNvSpPr txBox="1"/>
            <p:nvPr/>
          </p:nvSpPr>
          <p:spPr>
            <a:xfrm>
              <a:off x="6628750" y="655269"/>
              <a:ext cx="1598002" cy="39700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Hazard Ratio</a:t>
              </a:r>
            </a:p>
          </p:txBody>
        </p:sp>
        <p:sp>
          <p:nvSpPr>
            <p:cNvPr id="16" name="TextBox 15"/>
            <p:cNvSpPr txBox="1"/>
            <p:nvPr/>
          </p:nvSpPr>
          <p:spPr>
            <a:xfrm>
              <a:off x="8672314" y="655269"/>
              <a:ext cx="1197204" cy="39700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95% CI</a:t>
              </a:r>
            </a:p>
          </p:txBody>
        </p:sp>
        <p:sp>
          <p:nvSpPr>
            <p:cNvPr id="17" name="TextBox 16"/>
            <p:cNvSpPr txBox="1"/>
            <p:nvPr/>
          </p:nvSpPr>
          <p:spPr>
            <a:xfrm>
              <a:off x="10341204" y="655270"/>
              <a:ext cx="1197204" cy="39700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 value</a:t>
              </a:r>
            </a:p>
          </p:txBody>
        </p:sp>
        <p:grpSp>
          <p:nvGrpSpPr>
            <p:cNvPr id="19" name="Group 18"/>
            <p:cNvGrpSpPr/>
            <p:nvPr/>
          </p:nvGrpSpPr>
          <p:grpSpPr>
            <a:xfrm>
              <a:off x="206509" y="701436"/>
              <a:ext cx="11784386" cy="5833450"/>
              <a:chOff x="206509" y="532159"/>
              <a:chExt cx="11784386" cy="5833450"/>
            </a:xfrm>
          </p:grpSpPr>
          <p:grpSp>
            <p:nvGrpSpPr>
              <p:cNvPr id="8" name="Group 7"/>
              <p:cNvGrpSpPr/>
              <p:nvPr/>
            </p:nvGrpSpPr>
            <p:grpSpPr>
              <a:xfrm>
                <a:off x="1388417" y="532159"/>
                <a:ext cx="9420569" cy="5833450"/>
                <a:chOff x="1519237" y="397668"/>
                <a:chExt cx="9153525" cy="6062664"/>
              </a:xfrm>
            </p:grpSpPr>
            <p:graphicFrame>
              <p:nvGraphicFramePr>
                <p:cNvPr id="6" name="Chart 5"/>
                <p:cNvGraphicFramePr>
                  <a:graphicFrameLocks/>
                </p:cNvGraphicFramePr>
                <p:nvPr>
                  <p:extLst>
                    <p:ext uri="{D42A27DB-BD31-4B8C-83A1-F6EECF244321}">
                      <p14:modId xmlns:p14="http://schemas.microsoft.com/office/powerpoint/2010/main" val="1279477694"/>
                    </p:ext>
                  </p:extLst>
                </p:nvPr>
              </p:nvGraphicFramePr>
              <p:xfrm>
                <a:off x="1519237" y="397668"/>
                <a:ext cx="9153525" cy="606266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6096000" y="975205"/>
                  <a:ext cx="4763" cy="4781944"/>
                </a:xfrm>
                <a:prstGeom prst="line">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206509" y="1001316"/>
                <a:ext cx="11784386" cy="67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51171" y="1418235"/>
              <a:ext cx="2115627" cy="397005"/>
            </a:xfrm>
            <a:prstGeom prst="rect">
              <a:avLst/>
            </a:prstGeom>
            <a:noFill/>
          </p:spPr>
          <p:txBody>
            <a:bodyPr wrap="square" rtlCol="0">
              <a:spAutoFit/>
            </a:bodyPr>
            <a:lstStyle/>
            <a:p>
              <a:r>
                <a:rPr lang="en-GB" sz="1200" b="1" dirty="0">
                  <a:solidFill>
                    <a:srgbClr val="8A0054"/>
                  </a:solidFill>
                  <a:latin typeface="Arial" panose="020B0604020202020204" pitchFamily="34" charset="0"/>
                  <a:cs typeface="Arial" panose="020B0604020202020204" pitchFamily="34" charset="0"/>
                </a:rPr>
                <a:t>All-cause mortality</a:t>
              </a:r>
            </a:p>
          </p:txBody>
        </p:sp>
        <p:sp>
          <p:nvSpPr>
            <p:cNvPr id="21" name="TextBox 20"/>
            <p:cNvSpPr txBox="1"/>
            <p:nvPr/>
          </p:nvSpPr>
          <p:spPr>
            <a:xfrm>
              <a:off x="151171" y="2142884"/>
              <a:ext cx="2115627" cy="397005"/>
            </a:xfrm>
            <a:prstGeom prst="rect">
              <a:avLst/>
            </a:prstGeom>
            <a:noFill/>
          </p:spPr>
          <p:txBody>
            <a:bodyPr wrap="square" rtlCol="0">
              <a:spAutoFit/>
            </a:bodyPr>
            <a:lstStyle/>
            <a:p>
              <a:r>
                <a:rPr lang="en-GB" sz="1200" b="1" dirty="0">
                  <a:solidFill>
                    <a:srgbClr val="8A0054"/>
                  </a:solidFill>
                  <a:latin typeface="Arial" panose="020B0604020202020204" pitchFamily="34" charset="0"/>
                  <a:cs typeface="Arial" panose="020B0604020202020204" pitchFamily="34" charset="0"/>
                </a:rPr>
                <a:t>CV-death</a:t>
              </a:r>
            </a:p>
          </p:txBody>
        </p:sp>
        <p:sp>
          <p:nvSpPr>
            <p:cNvPr id="22" name="TextBox 21"/>
            <p:cNvSpPr txBox="1"/>
            <p:nvPr/>
          </p:nvSpPr>
          <p:spPr>
            <a:xfrm>
              <a:off x="151171" y="2839510"/>
              <a:ext cx="2200467" cy="397005"/>
            </a:xfrm>
            <a:prstGeom prst="rect">
              <a:avLst/>
            </a:prstGeom>
            <a:noFill/>
          </p:spPr>
          <p:txBody>
            <a:bodyPr wrap="square" rtlCol="0">
              <a:spAutoFit/>
            </a:bodyPr>
            <a:lstStyle/>
            <a:p>
              <a:r>
                <a:rPr lang="en-GB" sz="1200" b="1" dirty="0">
                  <a:solidFill>
                    <a:srgbClr val="8A0054"/>
                  </a:solidFill>
                  <a:latin typeface="Arial" panose="020B0604020202020204" pitchFamily="34" charset="0"/>
                  <a:cs typeface="Arial" panose="020B0604020202020204" pitchFamily="34" charset="0"/>
                </a:rPr>
                <a:t>Fatal or non-fatal MI</a:t>
              </a:r>
            </a:p>
          </p:txBody>
        </p:sp>
        <p:sp>
          <p:nvSpPr>
            <p:cNvPr id="23" name="TextBox 22"/>
            <p:cNvSpPr txBox="1"/>
            <p:nvPr/>
          </p:nvSpPr>
          <p:spPr>
            <a:xfrm>
              <a:off x="151171" y="3633167"/>
              <a:ext cx="2601706" cy="397005"/>
            </a:xfrm>
            <a:prstGeom prst="rect">
              <a:avLst/>
            </a:prstGeom>
            <a:noFill/>
          </p:spPr>
          <p:txBody>
            <a:bodyPr wrap="square" rtlCol="0">
              <a:spAutoFit/>
            </a:bodyPr>
            <a:lstStyle/>
            <a:p>
              <a:r>
                <a:rPr lang="en-GB" sz="1200" b="1" dirty="0">
                  <a:solidFill>
                    <a:srgbClr val="8A0054"/>
                  </a:solidFill>
                  <a:latin typeface="Arial" panose="020B0604020202020204" pitchFamily="34" charset="0"/>
                  <a:cs typeface="Arial" panose="020B0604020202020204" pitchFamily="34" charset="0"/>
                </a:rPr>
                <a:t>Fatal or non-fatal stroke</a:t>
              </a:r>
            </a:p>
          </p:txBody>
        </p:sp>
        <p:sp>
          <p:nvSpPr>
            <p:cNvPr id="24" name="TextBox 23"/>
            <p:cNvSpPr txBox="1"/>
            <p:nvPr/>
          </p:nvSpPr>
          <p:spPr>
            <a:xfrm>
              <a:off x="151171" y="4283492"/>
              <a:ext cx="2528697" cy="397005"/>
            </a:xfrm>
            <a:prstGeom prst="rect">
              <a:avLst/>
            </a:prstGeom>
            <a:noFill/>
          </p:spPr>
          <p:txBody>
            <a:bodyPr wrap="square" rtlCol="0">
              <a:spAutoFit/>
            </a:bodyPr>
            <a:lstStyle/>
            <a:p>
              <a:r>
                <a:rPr lang="en-GB" sz="1200" b="1" dirty="0">
                  <a:solidFill>
                    <a:srgbClr val="8A0054"/>
                  </a:solidFill>
                  <a:latin typeface="Arial" panose="020B0604020202020204" pitchFamily="34" charset="0"/>
                  <a:cs typeface="Arial" panose="020B0604020202020204" pitchFamily="34" charset="0"/>
                </a:rPr>
                <a:t>Hospitalisation for ACS</a:t>
              </a:r>
            </a:p>
          </p:txBody>
        </p:sp>
        <p:sp>
          <p:nvSpPr>
            <p:cNvPr id="25" name="TextBox 24"/>
            <p:cNvSpPr txBox="1"/>
            <p:nvPr/>
          </p:nvSpPr>
          <p:spPr>
            <a:xfrm>
              <a:off x="151171" y="4993877"/>
              <a:ext cx="2115627" cy="661675"/>
            </a:xfrm>
            <a:prstGeom prst="rect">
              <a:avLst/>
            </a:prstGeom>
            <a:noFill/>
          </p:spPr>
          <p:txBody>
            <a:bodyPr wrap="square" rtlCol="0">
              <a:spAutoFit/>
            </a:bodyPr>
            <a:lstStyle/>
            <a:p>
              <a:r>
                <a:rPr lang="en-GB" sz="1200" b="1" dirty="0">
                  <a:solidFill>
                    <a:srgbClr val="8A0054"/>
                  </a:solidFill>
                  <a:latin typeface="Arial" panose="020B0604020202020204" pitchFamily="34" charset="0"/>
                  <a:cs typeface="Arial" panose="020B0604020202020204" pitchFamily="34" charset="0"/>
                </a:rPr>
                <a:t>Hospitalisation for heart failure</a:t>
              </a:r>
            </a:p>
          </p:txBody>
        </p:sp>
        <p:sp>
          <p:nvSpPr>
            <p:cNvPr id="26" name="TextBox 25"/>
            <p:cNvSpPr txBox="1"/>
            <p:nvPr/>
          </p:nvSpPr>
          <p:spPr>
            <a:xfrm>
              <a:off x="2480820" y="1335203"/>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507</a:t>
              </a:r>
            </a:p>
            <a:p>
              <a:pPr algn="ctr"/>
              <a:r>
                <a:rPr lang="en-GB" sz="1200" dirty="0">
                  <a:latin typeface="Arial" panose="020B0604020202020204" pitchFamily="34" charset="0"/>
                  <a:cs typeface="Arial" panose="020B0604020202020204" pitchFamily="34" charset="0"/>
                </a:rPr>
                <a:t>(6.9%)</a:t>
              </a:r>
            </a:p>
          </p:txBody>
        </p:sp>
        <p:sp>
          <p:nvSpPr>
            <p:cNvPr id="27" name="TextBox 26"/>
            <p:cNvSpPr txBox="1"/>
            <p:nvPr/>
          </p:nvSpPr>
          <p:spPr>
            <a:xfrm>
              <a:off x="3678022" y="1332986"/>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584</a:t>
              </a:r>
            </a:p>
            <a:p>
              <a:pPr algn="ctr"/>
              <a:r>
                <a:rPr lang="en-GB" sz="1200" dirty="0">
                  <a:latin typeface="Arial" panose="020B0604020202020204" pitchFamily="34" charset="0"/>
                  <a:cs typeface="Arial" panose="020B0604020202020204" pitchFamily="34" charset="0"/>
                </a:rPr>
                <a:t>(7.9%)</a:t>
              </a:r>
            </a:p>
          </p:txBody>
        </p:sp>
        <p:sp>
          <p:nvSpPr>
            <p:cNvPr id="28" name="TextBox 27"/>
            <p:cNvSpPr txBox="1"/>
            <p:nvPr/>
          </p:nvSpPr>
          <p:spPr>
            <a:xfrm>
              <a:off x="2480818" y="2037667"/>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340</a:t>
              </a:r>
            </a:p>
            <a:p>
              <a:pPr algn="ctr"/>
              <a:r>
                <a:rPr lang="en-GB" sz="1200" dirty="0">
                  <a:latin typeface="Arial" panose="020B0604020202020204" pitchFamily="34" charset="0"/>
                  <a:cs typeface="Arial" panose="020B0604020202020204" pitchFamily="34" charset="0"/>
                </a:rPr>
                <a:t>(4.6%)</a:t>
              </a:r>
            </a:p>
          </p:txBody>
        </p:sp>
        <p:sp>
          <p:nvSpPr>
            <p:cNvPr id="29" name="TextBox 28"/>
            <p:cNvSpPr txBox="1"/>
            <p:nvPr/>
          </p:nvSpPr>
          <p:spPr>
            <a:xfrm>
              <a:off x="3678024" y="2037667"/>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383</a:t>
              </a:r>
            </a:p>
            <a:p>
              <a:pPr algn="ctr"/>
              <a:r>
                <a:rPr lang="en-GB" sz="1200" dirty="0">
                  <a:latin typeface="Arial" panose="020B0604020202020204" pitchFamily="34" charset="0"/>
                  <a:cs typeface="Arial" panose="020B0604020202020204" pitchFamily="34" charset="0"/>
                </a:rPr>
                <a:t>(5.2%)</a:t>
              </a:r>
            </a:p>
          </p:txBody>
        </p:sp>
        <p:sp>
          <p:nvSpPr>
            <p:cNvPr id="30" name="TextBox 29"/>
            <p:cNvSpPr txBox="1"/>
            <p:nvPr/>
          </p:nvSpPr>
          <p:spPr>
            <a:xfrm>
              <a:off x="2480820" y="2805138"/>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483</a:t>
              </a:r>
            </a:p>
            <a:p>
              <a:pPr algn="ctr"/>
              <a:r>
                <a:rPr lang="en-GB" sz="1200" dirty="0">
                  <a:latin typeface="Arial" panose="020B0604020202020204" pitchFamily="34" charset="0"/>
                  <a:cs typeface="Arial" panose="020B0604020202020204" pitchFamily="34" charset="0"/>
                </a:rPr>
                <a:t>(6.6%)</a:t>
              </a:r>
            </a:p>
          </p:txBody>
        </p:sp>
        <p:sp>
          <p:nvSpPr>
            <p:cNvPr id="31" name="TextBox 30"/>
            <p:cNvSpPr txBox="1"/>
            <p:nvPr/>
          </p:nvSpPr>
          <p:spPr>
            <a:xfrm>
              <a:off x="3678022" y="2805138"/>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493</a:t>
              </a:r>
            </a:p>
            <a:p>
              <a:pPr algn="ctr"/>
              <a:r>
                <a:rPr lang="en-GB" sz="1200" dirty="0">
                  <a:latin typeface="Arial" panose="020B0604020202020204" pitchFamily="34" charset="0"/>
                  <a:cs typeface="Arial" panose="020B0604020202020204" pitchFamily="34" charset="0"/>
                </a:rPr>
                <a:t>(6.7%)</a:t>
              </a:r>
            </a:p>
          </p:txBody>
        </p:sp>
        <p:sp>
          <p:nvSpPr>
            <p:cNvPr id="32" name="TextBox 31"/>
            <p:cNvSpPr txBox="1"/>
            <p:nvPr/>
          </p:nvSpPr>
          <p:spPr>
            <a:xfrm>
              <a:off x="2480818" y="3522212"/>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187</a:t>
              </a:r>
            </a:p>
            <a:p>
              <a:pPr algn="ctr"/>
              <a:r>
                <a:rPr lang="en-GB" sz="1200" dirty="0">
                  <a:latin typeface="Arial" panose="020B0604020202020204" pitchFamily="34" charset="0"/>
                  <a:cs typeface="Arial" panose="020B0604020202020204" pitchFamily="34" charset="0"/>
                </a:rPr>
                <a:t>(2.5%)</a:t>
              </a:r>
            </a:p>
          </p:txBody>
        </p:sp>
        <p:sp>
          <p:nvSpPr>
            <p:cNvPr id="33" name="TextBox 32"/>
            <p:cNvSpPr txBox="1"/>
            <p:nvPr/>
          </p:nvSpPr>
          <p:spPr>
            <a:xfrm>
              <a:off x="3678022" y="3522212"/>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218</a:t>
              </a:r>
            </a:p>
            <a:p>
              <a:pPr algn="ctr"/>
              <a:r>
                <a:rPr lang="en-GB" sz="1200" dirty="0">
                  <a:latin typeface="Arial" panose="020B0604020202020204" pitchFamily="34" charset="0"/>
                  <a:cs typeface="Arial" panose="020B0604020202020204" pitchFamily="34" charset="0"/>
                </a:rPr>
                <a:t>(2.9%)</a:t>
              </a:r>
            </a:p>
          </p:txBody>
        </p:sp>
        <p:sp>
          <p:nvSpPr>
            <p:cNvPr id="34" name="TextBox 33"/>
            <p:cNvSpPr txBox="1"/>
            <p:nvPr/>
          </p:nvSpPr>
          <p:spPr>
            <a:xfrm>
              <a:off x="2480819" y="4281450"/>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602</a:t>
              </a:r>
            </a:p>
            <a:p>
              <a:pPr algn="ctr"/>
              <a:r>
                <a:rPr lang="en-GB" sz="1200" dirty="0">
                  <a:latin typeface="Arial" panose="020B0604020202020204" pitchFamily="34" charset="0"/>
                  <a:cs typeface="Arial" panose="020B0604020202020204" pitchFamily="34" charset="0"/>
                </a:rPr>
                <a:t>(8.2%)</a:t>
              </a:r>
            </a:p>
          </p:txBody>
        </p:sp>
        <p:sp>
          <p:nvSpPr>
            <p:cNvPr id="35" name="TextBox 34"/>
            <p:cNvSpPr txBox="1"/>
            <p:nvPr/>
          </p:nvSpPr>
          <p:spPr>
            <a:xfrm>
              <a:off x="3678023" y="4283492"/>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570</a:t>
              </a:r>
            </a:p>
            <a:p>
              <a:pPr algn="ctr"/>
              <a:r>
                <a:rPr lang="en-GB" sz="1200" dirty="0">
                  <a:latin typeface="Arial" panose="020B0604020202020204" pitchFamily="34" charset="0"/>
                  <a:cs typeface="Arial" panose="020B0604020202020204" pitchFamily="34" charset="0"/>
                </a:rPr>
                <a:t>(7.7%)</a:t>
              </a:r>
            </a:p>
          </p:txBody>
        </p:sp>
        <p:sp>
          <p:nvSpPr>
            <p:cNvPr id="36" name="TextBox 35"/>
            <p:cNvSpPr txBox="1"/>
            <p:nvPr/>
          </p:nvSpPr>
          <p:spPr>
            <a:xfrm>
              <a:off x="2480818" y="4993877"/>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219</a:t>
              </a:r>
            </a:p>
            <a:p>
              <a:pPr algn="ctr"/>
              <a:r>
                <a:rPr lang="en-GB" sz="1200" dirty="0">
                  <a:latin typeface="Arial" panose="020B0604020202020204" pitchFamily="34" charset="0"/>
                  <a:cs typeface="Arial" panose="020B0604020202020204" pitchFamily="34" charset="0"/>
                </a:rPr>
                <a:t>(3.0%)</a:t>
              </a:r>
            </a:p>
          </p:txBody>
        </p:sp>
        <p:sp>
          <p:nvSpPr>
            <p:cNvPr id="37" name="TextBox 36"/>
            <p:cNvSpPr txBox="1"/>
            <p:nvPr/>
          </p:nvSpPr>
          <p:spPr>
            <a:xfrm>
              <a:off x="3678022" y="4993877"/>
              <a:ext cx="1197204" cy="66167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231</a:t>
              </a:r>
            </a:p>
            <a:p>
              <a:pPr algn="ctr"/>
              <a:r>
                <a:rPr lang="en-GB" sz="1200" dirty="0">
                  <a:latin typeface="Arial" panose="020B0604020202020204" pitchFamily="34" charset="0"/>
                  <a:cs typeface="Arial" panose="020B0604020202020204" pitchFamily="34" charset="0"/>
                </a:rPr>
                <a:t>(3.1%)</a:t>
              </a:r>
            </a:p>
          </p:txBody>
        </p:sp>
        <p:sp>
          <p:nvSpPr>
            <p:cNvPr id="38" name="TextBox 37"/>
            <p:cNvSpPr txBox="1"/>
            <p:nvPr/>
          </p:nvSpPr>
          <p:spPr>
            <a:xfrm>
              <a:off x="6838005" y="1456096"/>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0.86</a:t>
              </a:r>
            </a:p>
          </p:txBody>
        </p:sp>
        <p:sp>
          <p:nvSpPr>
            <p:cNvPr id="39" name="TextBox 38"/>
            <p:cNvSpPr txBox="1"/>
            <p:nvPr/>
          </p:nvSpPr>
          <p:spPr>
            <a:xfrm>
              <a:off x="6838005" y="2160780"/>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0.88</a:t>
              </a:r>
            </a:p>
          </p:txBody>
        </p:sp>
        <p:sp>
          <p:nvSpPr>
            <p:cNvPr id="40" name="TextBox 39"/>
            <p:cNvSpPr txBox="1"/>
            <p:nvPr/>
          </p:nvSpPr>
          <p:spPr>
            <a:xfrm>
              <a:off x="6838005" y="2928249"/>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0.97</a:t>
              </a:r>
            </a:p>
          </p:txBody>
        </p:sp>
        <p:sp>
          <p:nvSpPr>
            <p:cNvPr id="41" name="TextBox 40"/>
            <p:cNvSpPr txBox="1"/>
            <p:nvPr/>
          </p:nvSpPr>
          <p:spPr>
            <a:xfrm>
              <a:off x="6838005" y="3645321"/>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0.85</a:t>
              </a:r>
            </a:p>
          </p:txBody>
        </p:sp>
        <p:sp>
          <p:nvSpPr>
            <p:cNvPr id="42" name="TextBox 41"/>
            <p:cNvSpPr txBox="1"/>
            <p:nvPr/>
          </p:nvSpPr>
          <p:spPr>
            <a:xfrm>
              <a:off x="6838005" y="4283492"/>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1.05</a:t>
              </a:r>
            </a:p>
          </p:txBody>
        </p:sp>
        <p:sp>
          <p:nvSpPr>
            <p:cNvPr id="43" name="TextBox 42"/>
            <p:cNvSpPr txBox="1"/>
            <p:nvPr/>
          </p:nvSpPr>
          <p:spPr>
            <a:xfrm>
              <a:off x="6838005" y="4993877"/>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0.94</a:t>
              </a:r>
            </a:p>
          </p:txBody>
        </p:sp>
        <p:sp>
          <p:nvSpPr>
            <p:cNvPr id="44" name="TextBox 43"/>
            <p:cNvSpPr txBox="1"/>
            <p:nvPr/>
          </p:nvSpPr>
          <p:spPr>
            <a:xfrm>
              <a:off x="8530911" y="1458313"/>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0.77, 0.97</a:t>
              </a:r>
            </a:p>
          </p:txBody>
        </p:sp>
        <p:sp>
          <p:nvSpPr>
            <p:cNvPr id="45" name="TextBox 44"/>
            <p:cNvSpPr txBox="1"/>
            <p:nvPr/>
          </p:nvSpPr>
          <p:spPr>
            <a:xfrm>
              <a:off x="8530911" y="2142884"/>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0.76, 1.02</a:t>
              </a:r>
            </a:p>
          </p:txBody>
        </p:sp>
        <p:sp>
          <p:nvSpPr>
            <p:cNvPr id="46" name="TextBox 45"/>
            <p:cNvSpPr txBox="1"/>
            <p:nvPr/>
          </p:nvSpPr>
          <p:spPr>
            <a:xfrm>
              <a:off x="8530911" y="2928249"/>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0.85, 1.10</a:t>
              </a:r>
            </a:p>
          </p:txBody>
        </p:sp>
        <p:sp>
          <p:nvSpPr>
            <p:cNvPr id="47" name="TextBox 46"/>
            <p:cNvSpPr txBox="1"/>
            <p:nvPr/>
          </p:nvSpPr>
          <p:spPr>
            <a:xfrm>
              <a:off x="8530911" y="3627894"/>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0.70, 1.03</a:t>
              </a:r>
            </a:p>
          </p:txBody>
        </p:sp>
        <p:sp>
          <p:nvSpPr>
            <p:cNvPr id="48" name="TextBox 47"/>
            <p:cNvSpPr txBox="1"/>
            <p:nvPr/>
          </p:nvSpPr>
          <p:spPr>
            <a:xfrm>
              <a:off x="8530911" y="4283492"/>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0.94, 1.18</a:t>
              </a:r>
            </a:p>
          </p:txBody>
        </p:sp>
        <p:sp>
          <p:nvSpPr>
            <p:cNvPr id="49" name="TextBox 48"/>
            <p:cNvSpPr txBox="1"/>
            <p:nvPr/>
          </p:nvSpPr>
          <p:spPr>
            <a:xfrm>
              <a:off x="8530911" y="4993877"/>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0.78, 1.13</a:t>
              </a:r>
            </a:p>
          </p:txBody>
        </p:sp>
        <p:cxnSp>
          <p:nvCxnSpPr>
            <p:cNvPr id="50" name="Straight Arrow Connector 49">
              <a:extLst>
                <a:ext uri="{FF2B5EF4-FFF2-40B4-BE49-F238E27FC236}">
                  <a16:creationId xmlns:a16="http://schemas.microsoft.com/office/drawing/2014/main" xmlns="" id="{B01081C6-0D87-49A6-AB0B-4C574700F964}"/>
                </a:ext>
              </a:extLst>
            </p:cNvPr>
            <p:cNvCxnSpPr>
              <a:cxnSpLocks/>
            </p:cNvCxnSpPr>
            <p:nvPr/>
          </p:nvCxnSpPr>
          <p:spPr>
            <a:xfrm flipH="1">
              <a:off x="4875226" y="6440684"/>
              <a:ext cx="113354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82ED1575-FD53-4F25-9A7A-D270E0C7EBCE}"/>
                </a:ext>
              </a:extLst>
            </p:cNvPr>
            <p:cNvCxnSpPr>
              <a:cxnSpLocks/>
            </p:cNvCxnSpPr>
            <p:nvPr/>
          </p:nvCxnSpPr>
          <p:spPr>
            <a:xfrm>
              <a:off x="6206847" y="6440684"/>
              <a:ext cx="115745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5DE1A1F3-90A8-4FDC-BFB3-939D5FA3DA7D}"/>
                </a:ext>
              </a:extLst>
            </p:cNvPr>
            <p:cNvSpPr txBox="1"/>
            <p:nvPr/>
          </p:nvSpPr>
          <p:spPr>
            <a:xfrm>
              <a:off x="5051141" y="6468834"/>
              <a:ext cx="1062266" cy="529340"/>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Exenatide </a:t>
              </a:r>
            </a:p>
            <a:p>
              <a:r>
                <a:rPr lang="en-GB" sz="900" dirty="0">
                  <a:latin typeface="Arial" panose="020B0604020202020204" pitchFamily="34" charset="0"/>
                  <a:cs typeface="Arial" panose="020B0604020202020204" pitchFamily="34" charset="0"/>
                </a:rPr>
                <a:t>favoured</a:t>
              </a:r>
            </a:p>
          </p:txBody>
        </p:sp>
        <p:sp>
          <p:nvSpPr>
            <p:cNvPr id="53" name="TextBox 52">
              <a:extLst>
                <a:ext uri="{FF2B5EF4-FFF2-40B4-BE49-F238E27FC236}">
                  <a16:creationId xmlns:a16="http://schemas.microsoft.com/office/drawing/2014/main" xmlns="" id="{928132EB-1263-48BA-9CDF-2B609CDCB97E}"/>
                </a:ext>
              </a:extLst>
            </p:cNvPr>
            <p:cNvSpPr txBox="1"/>
            <p:nvPr/>
          </p:nvSpPr>
          <p:spPr>
            <a:xfrm>
              <a:off x="6275458" y="6465006"/>
              <a:ext cx="1062266" cy="529340"/>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Placebo </a:t>
              </a:r>
            </a:p>
            <a:p>
              <a:r>
                <a:rPr lang="en-GB" sz="900" dirty="0">
                  <a:latin typeface="Arial" panose="020B0604020202020204" pitchFamily="34" charset="0"/>
                  <a:cs typeface="Arial" panose="020B0604020202020204" pitchFamily="34" charset="0"/>
                </a:rPr>
                <a:t>favoured</a:t>
              </a:r>
            </a:p>
          </p:txBody>
        </p:sp>
        <p:sp>
          <p:nvSpPr>
            <p:cNvPr id="55" name="TextBox 54"/>
            <p:cNvSpPr txBox="1"/>
            <p:nvPr/>
          </p:nvSpPr>
          <p:spPr>
            <a:xfrm>
              <a:off x="10197519" y="1458314"/>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0.016</a:t>
              </a:r>
            </a:p>
          </p:txBody>
        </p:sp>
        <p:sp>
          <p:nvSpPr>
            <p:cNvPr id="56" name="TextBox 55"/>
            <p:cNvSpPr txBox="1"/>
            <p:nvPr/>
          </p:nvSpPr>
          <p:spPr>
            <a:xfrm>
              <a:off x="10197519" y="2160780"/>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0.096</a:t>
              </a:r>
            </a:p>
          </p:txBody>
        </p:sp>
        <p:sp>
          <p:nvSpPr>
            <p:cNvPr id="57" name="TextBox 56"/>
            <p:cNvSpPr txBox="1"/>
            <p:nvPr/>
          </p:nvSpPr>
          <p:spPr>
            <a:xfrm>
              <a:off x="10197519" y="2928247"/>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0.622</a:t>
              </a:r>
            </a:p>
          </p:txBody>
        </p:sp>
        <p:sp>
          <p:nvSpPr>
            <p:cNvPr id="58" name="TextBox 57"/>
            <p:cNvSpPr txBox="1"/>
            <p:nvPr/>
          </p:nvSpPr>
          <p:spPr>
            <a:xfrm>
              <a:off x="10197519" y="3627894"/>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0.095</a:t>
              </a:r>
            </a:p>
          </p:txBody>
        </p:sp>
        <p:sp>
          <p:nvSpPr>
            <p:cNvPr id="59" name="TextBox 58"/>
            <p:cNvSpPr txBox="1"/>
            <p:nvPr/>
          </p:nvSpPr>
          <p:spPr>
            <a:xfrm>
              <a:off x="10197519" y="4283492"/>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0.402</a:t>
              </a:r>
            </a:p>
          </p:txBody>
        </p:sp>
        <p:sp>
          <p:nvSpPr>
            <p:cNvPr id="60" name="TextBox 59"/>
            <p:cNvSpPr txBox="1"/>
            <p:nvPr/>
          </p:nvSpPr>
          <p:spPr>
            <a:xfrm>
              <a:off x="10197519" y="4993877"/>
              <a:ext cx="1197204" cy="397005"/>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0.485</a:t>
              </a:r>
            </a:p>
          </p:txBody>
        </p:sp>
      </p:grpSp>
      <p:sp>
        <p:nvSpPr>
          <p:cNvPr id="11" name="Rectangle 10"/>
          <p:cNvSpPr/>
          <p:nvPr/>
        </p:nvSpPr>
        <p:spPr>
          <a:xfrm>
            <a:off x="121485" y="1524570"/>
            <a:ext cx="8227690" cy="491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162756" y="2006703"/>
            <a:ext cx="8227690" cy="491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162756" y="2498375"/>
            <a:ext cx="8227690" cy="55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09131" y="3028112"/>
            <a:ext cx="8227690" cy="55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209131" y="3555434"/>
            <a:ext cx="8227690" cy="664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p:cNvCxnSpPr/>
          <p:nvPr/>
        </p:nvCxnSpPr>
        <p:spPr>
          <a:xfrm flipV="1">
            <a:off x="4557179" y="1009983"/>
            <a:ext cx="3656" cy="3308799"/>
          </a:xfrm>
          <a:prstGeom prst="line">
            <a:avLst/>
          </a:prstGeom>
          <a:ln w="19050">
            <a:solidFill>
              <a:sysClr val="windowText" lastClr="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6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6" grpId="0" animBg="1"/>
      <p:bldP spid="67" grpId="0" animBg="1"/>
      <p:bldP spid="68" grpId="0" animBg="1"/>
      <p:bldP spid="6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(1)</a:t>
            </a:r>
          </a:p>
        </p:txBody>
      </p:sp>
      <p:sp>
        <p:nvSpPr>
          <p:cNvPr id="5" name="Text Placeholder 2"/>
          <p:cNvSpPr>
            <a:spLocks noGrp="1"/>
          </p:cNvSpPr>
          <p:nvPr>
            <p:ph idx="1"/>
          </p:nvPr>
        </p:nvSpPr>
        <p:spPr>
          <a:xfrm>
            <a:off x="176833" y="832401"/>
            <a:ext cx="8807348" cy="3707181"/>
          </a:xfrm>
        </p:spPr>
        <p:txBody>
          <a:bodyPr>
            <a:noAutofit/>
          </a:bodyPr>
          <a:lstStyle/>
          <a:p>
            <a:pPr marL="0" indent="0">
              <a:lnSpc>
                <a:spcPct val="120000"/>
              </a:lnSpc>
              <a:buNone/>
            </a:pPr>
            <a:r>
              <a:rPr lang="en-US" sz="1600" b="1" dirty="0">
                <a:solidFill>
                  <a:srgbClr val="9A005F"/>
                </a:solidFill>
              </a:rPr>
              <a:t>EXSCEL met its primary safety hypothesis </a:t>
            </a:r>
          </a:p>
          <a:p>
            <a:pPr marL="171450" lvl="1">
              <a:lnSpc>
                <a:spcPct val="120000"/>
              </a:lnSpc>
              <a:spcBef>
                <a:spcPts val="750"/>
              </a:spcBef>
              <a:buClr>
                <a:srgbClr val="8A0054"/>
              </a:buClr>
            </a:pPr>
            <a:r>
              <a:rPr lang="en-US" sz="1400" dirty="0"/>
              <a:t>MACE-3 HR 0.91 (0.83, 1.00), p&lt;0.001 for non-inferiority</a:t>
            </a:r>
          </a:p>
          <a:p>
            <a:pPr marL="0" indent="0">
              <a:lnSpc>
                <a:spcPct val="120000"/>
              </a:lnSpc>
              <a:buNone/>
            </a:pPr>
            <a:r>
              <a:rPr lang="en-US" sz="1600" b="1" dirty="0">
                <a:solidFill>
                  <a:srgbClr val="9A005F"/>
                </a:solidFill>
              </a:rPr>
              <a:t>EXSCEL did not meet its primary efficacy hypothesis </a:t>
            </a:r>
          </a:p>
          <a:p>
            <a:pPr marL="171450" lvl="1">
              <a:lnSpc>
                <a:spcPct val="120000"/>
              </a:lnSpc>
              <a:spcBef>
                <a:spcPts val="750"/>
              </a:spcBef>
              <a:buClr>
                <a:srgbClr val="8A0054"/>
              </a:buClr>
            </a:pPr>
            <a:r>
              <a:rPr lang="en-US" sz="1400" dirty="0"/>
              <a:t>MACE-3 HR 0.91 (0.83, 1.00), p=0.061 for superiority</a:t>
            </a:r>
            <a:endParaRPr lang="en-US" sz="1600" b="1" dirty="0">
              <a:solidFill>
                <a:srgbClr val="9A005F"/>
              </a:solidFill>
            </a:endParaRPr>
          </a:p>
          <a:p>
            <a:pPr marL="0" indent="0">
              <a:lnSpc>
                <a:spcPct val="120000"/>
              </a:lnSpc>
              <a:buNone/>
            </a:pPr>
            <a:r>
              <a:rPr lang="en-US" sz="1600" b="1" dirty="0">
                <a:solidFill>
                  <a:srgbClr val="9A005F"/>
                </a:solidFill>
              </a:rPr>
              <a:t>Secondary outcomes were consistent with the primary outcome</a:t>
            </a:r>
          </a:p>
          <a:p>
            <a:pPr marL="171450" lvl="1">
              <a:lnSpc>
                <a:spcPct val="120000"/>
              </a:lnSpc>
              <a:spcBef>
                <a:spcPts val="750"/>
              </a:spcBef>
              <a:buClr>
                <a:srgbClr val="8A0054"/>
              </a:buClr>
            </a:pPr>
            <a:r>
              <a:rPr lang="en-US" sz="1400" dirty="0"/>
              <a:t>All-Cause Mortality: HR 0.86 (95% CI 0.77, 0.97), p=0.016</a:t>
            </a:r>
          </a:p>
          <a:p>
            <a:pPr>
              <a:lnSpc>
                <a:spcPct val="120000"/>
              </a:lnSpc>
            </a:pPr>
            <a:r>
              <a:rPr lang="en-US" sz="1400" dirty="0"/>
              <a:t>Cardiovascular Death: HR 0.88 (95% CI 0.76, 1.02), p=0.096 </a:t>
            </a:r>
            <a:r>
              <a:rPr lang="en-US" sz="1600" dirty="0"/>
              <a:t>	</a:t>
            </a:r>
            <a:endParaRPr lang="en-US" sz="1600" b="1" dirty="0">
              <a:solidFill>
                <a:srgbClr val="9A005F"/>
              </a:solidFill>
            </a:endParaRPr>
          </a:p>
          <a:p>
            <a:pPr>
              <a:lnSpc>
                <a:spcPct val="120000"/>
              </a:lnSpc>
            </a:pPr>
            <a:r>
              <a:rPr lang="en-US" sz="1400" dirty="0"/>
              <a:t>Fatal or Non-Fatal Myocardial Infarction: HR 0.97 (95% CI 0.85, 1.10), p=0.622 </a:t>
            </a:r>
          </a:p>
          <a:p>
            <a:pPr>
              <a:lnSpc>
                <a:spcPct val="120000"/>
              </a:lnSpc>
            </a:pPr>
            <a:r>
              <a:rPr lang="en-US" sz="1400" dirty="0"/>
              <a:t>Fatal or Non-Fatal Stroke: HR 0.85 (95% CI 0.70, 1.03), p=0.095</a:t>
            </a:r>
          </a:p>
          <a:p>
            <a:pPr>
              <a:lnSpc>
                <a:spcPct val="120000"/>
              </a:lnSpc>
            </a:pPr>
            <a:r>
              <a:rPr lang="en-US" sz="1400" dirty="0"/>
              <a:t>Hospitalisation for Acute Coronary Syndrome: HR 1.05 (95% CI 0.94, 1.18), p=0.402</a:t>
            </a:r>
          </a:p>
          <a:p>
            <a:pPr>
              <a:lnSpc>
                <a:spcPct val="120000"/>
              </a:lnSpc>
            </a:pPr>
            <a:r>
              <a:rPr lang="en-US" sz="1400" dirty="0"/>
              <a:t>Hospitalisation for Heart Failure: HR 0.94 (95% CI 0.78, 1.13), p=0.485</a:t>
            </a:r>
          </a:p>
        </p:txBody>
      </p:sp>
    </p:spTree>
    <p:extLst>
      <p:ext uri="{BB962C8B-B14F-4D97-AF65-F5344CB8AC3E}">
        <p14:creationId xmlns:p14="http://schemas.microsoft.com/office/powerpoint/2010/main" val="7026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3" y="163233"/>
            <a:ext cx="8652892" cy="537317"/>
          </a:xfrm>
        </p:spPr>
        <p:txBody>
          <a:bodyPr>
            <a:normAutofit/>
          </a:bodyPr>
          <a:lstStyle/>
          <a:p>
            <a:r>
              <a:rPr lang="en-GB" dirty="0"/>
              <a:t>Evaluating Cardiovascular Risk in New </a:t>
            </a:r>
            <a:r>
              <a:rPr lang="en-GB" dirty="0" err="1"/>
              <a:t>Antidiabetic</a:t>
            </a:r>
            <a:r>
              <a:rPr lang="en-GB" dirty="0"/>
              <a:t> Therapies</a:t>
            </a:r>
          </a:p>
        </p:txBody>
      </p:sp>
      <p:sp>
        <p:nvSpPr>
          <p:cNvPr id="3" name="Content Placeholder 2"/>
          <p:cNvSpPr>
            <a:spLocks noGrp="1"/>
          </p:cNvSpPr>
          <p:nvPr>
            <p:ph idx="1"/>
          </p:nvPr>
        </p:nvSpPr>
        <p:spPr/>
        <p:txBody>
          <a:bodyPr/>
          <a:lstStyle/>
          <a:p>
            <a:pPr>
              <a:lnSpc>
                <a:spcPct val="100000"/>
              </a:lnSpc>
            </a:pPr>
            <a:r>
              <a:rPr lang="en-GB" dirty="0"/>
              <a:t>Regulatory requirement that new therapies to treat T2DM both effectively lower glucose levels </a:t>
            </a:r>
            <a:r>
              <a:rPr lang="en-GB" b="1" dirty="0"/>
              <a:t>and</a:t>
            </a:r>
            <a:r>
              <a:rPr lang="en-GB" dirty="0"/>
              <a:t> demonstrate evidence of cardiovascular safety </a:t>
            </a:r>
          </a:p>
          <a:p>
            <a:pPr>
              <a:lnSpc>
                <a:spcPct val="100000"/>
              </a:lnSpc>
            </a:pPr>
            <a:r>
              <a:rPr lang="en-GB" dirty="0"/>
              <a:t>Large cardiovascular outcomes trials required for novel T2DM therapies with robust assessment of cardiovascular end-points and important safety events</a:t>
            </a:r>
          </a:p>
        </p:txBody>
      </p:sp>
    </p:spTree>
    <p:extLst>
      <p:ext uri="{BB962C8B-B14F-4D97-AF65-F5344CB8AC3E}">
        <p14:creationId xmlns:p14="http://schemas.microsoft.com/office/powerpoint/2010/main" val="3229112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Results (2)</a:t>
            </a:r>
          </a:p>
        </p:txBody>
      </p:sp>
      <p:sp>
        <p:nvSpPr>
          <p:cNvPr id="5" name="Text Placeholder 2"/>
          <p:cNvSpPr>
            <a:spLocks noGrp="1"/>
          </p:cNvSpPr>
          <p:nvPr>
            <p:ph idx="1"/>
          </p:nvPr>
        </p:nvSpPr>
        <p:spPr>
          <a:xfrm>
            <a:off x="176833" y="832401"/>
            <a:ext cx="8807348" cy="3707181"/>
          </a:xfrm>
        </p:spPr>
        <p:txBody>
          <a:bodyPr>
            <a:normAutofit/>
          </a:bodyPr>
          <a:lstStyle/>
          <a:p>
            <a:pPr marL="0" indent="0">
              <a:lnSpc>
                <a:spcPct val="120000"/>
              </a:lnSpc>
              <a:buNone/>
            </a:pPr>
            <a:r>
              <a:rPr lang="en-US" sz="1600" b="1" dirty="0">
                <a:solidFill>
                  <a:srgbClr val="9A005F"/>
                </a:solidFill>
              </a:rPr>
              <a:t>Safety Events</a:t>
            </a:r>
          </a:p>
          <a:p>
            <a:pPr marL="0" lvl="1" indent="0">
              <a:lnSpc>
                <a:spcPct val="120000"/>
              </a:lnSpc>
              <a:spcBef>
                <a:spcPts val="750"/>
              </a:spcBef>
              <a:buClr>
                <a:srgbClr val="8A0054"/>
              </a:buClr>
              <a:buNone/>
            </a:pPr>
            <a:r>
              <a:rPr lang="en-US" sz="1400" dirty="0"/>
              <a:t>Similar rates of: </a:t>
            </a:r>
          </a:p>
          <a:p>
            <a:pPr marL="171450" lvl="1">
              <a:lnSpc>
                <a:spcPct val="120000"/>
              </a:lnSpc>
              <a:spcBef>
                <a:spcPts val="750"/>
              </a:spcBef>
              <a:buClr>
                <a:srgbClr val="8A0054"/>
              </a:buClr>
            </a:pPr>
            <a:r>
              <a:rPr lang="en-US" sz="1400" dirty="0"/>
              <a:t>Pancreatitis</a:t>
            </a:r>
          </a:p>
          <a:p>
            <a:pPr marL="171450" lvl="1">
              <a:lnSpc>
                <a:spcPct val="120000"/>
              </a:lnSpc>
              <a:spcBef>
                <a:spcPts val="750"/>
              </a:spcBef>
              <a:buClr>
                <a:srgbClr val="8A0054"/>
              </a:buClr>
            </a:pPr>
            <a:r>
              <a:rPr lang="en-US" sz="1400" dirty="0"/>
              <a:t>Charter defined malignancy</a:t>
            </a:r>
          </a:p>
          <a:p>
            <a:pPr marL="514350" lvl="3">
              <a:lnSpc>
                <a:spcPct val="120000"/>
              </a:lnSpc>
              <a:spcBef>
                <a:spcPts val="750"/>
              </a:spcBef>
              <a:buClr>
                <a:srgbClr val="8A0054"/>
              </a:buClr>
            </a:pPr>
            <a:r>
              <a:rPr lang="en-US" sz="1200" dirty="0"/>
              <a:t>Specifically, no differences in pancreatic or medullary thyroid cancer</a:t>
            </a:r>
          </a:p>
          <a:p>
            <a:pPr marL="171450" lvl="1">
              <a:lnSpc>
                <a:spcPct val="120000"/>
              </a:lnSpc>
              <a:spcBef>
                <a:spcPts val="750"/>
              </a:spcBef>
              <a:buClr>
                <a:srgbClr val="8A0054"/>
              </a:buClr>
            </a:pPr>
            <a:r>
              <a:rPr lang="en-US" sz="1400" dirty="0"/>
              <a:t>Severe hypoglycaemia</a:t>
            </a:r>
          </a:p>
          <a:p>
            <a:pPr>
              <a:lnSpc>
                <a:spcPct val="120000"/>
              </a:lnSpc>
            </a:pPr>
            <a:endParaRPr lang="en-US" b="1" dirty="0">
              <a:solidFill>
                <a:srgbClr val="9A005F"/>
              </a:solidFill>
            </a:endParaRPr>
          </a:p>
        </p:txBody>
      </p:sp>
    </p:spTree>
    <p:extLst>
      <p:ext uri="{BB962C8B-B14F-4D97-AF65-F5344CB8AC3E}">
        <p14:creationId xmlns:p14="http://schemas.microsoft.com/office/powerpoint/2010/main" val="20441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64469" y="1299901"/>
            <a:ext cx="6172199" cy="1790700"/>
          </a:xfrm>
        </p:spPr>
        <p:txBody>
          <a:bodyPr>
            <a:normAutofit/>
          </a:bodyPr>
          <a:lstStyle/>
          <a:p>
            <a:r>
              <a:rPr lang="en-GB" sz="4100" dirty="0"/>
              <a:t>Acknowledgements and Thanks</a:t>
            </a:r>
          </a:p>
        </p:txBody>
      </p:sp>
    </p:spTree>
    <p:extLst>
      <p:ext uri="{BB962C8B-B14F-4D97-AF65-F5344CB8AC3E}">
        <p14:creationId xmlns:p14="http://schemas.microsoft.com/office/powerpoint/2010/main" val="2588206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EXSCEL: Governance</a:t>
            </a:r>
          </a:p>
        </p:txBody>
      </p:sp>
      <p:sp>
        <p:nvSpPr>
          <p:cNvPr id="18" name="Rectangle 17"/>
          <p:cNvSpPr/>
          <p:nvPr/>
        </p:nvSpPr>
        <p:spPr>
          <a:xfrm>
            <a:off x="166146" y="-1067586"/>
            <a:ext cx="8802280" cy="6433793"/>
          </a:xfrm>
          <a:prstGeom prst="rect">
            <a:avLst/>
          </a:prstGeom>
          <a:ln>
            <a:noFill/>
          </a:ln>
        </p:spPr>
      </p:sp>
      <p:sp>
        <p:nvSpPr>
          <p:cNvPr id="22" name="Freeform 21"/>
          <p:cNvSpPr/>
          <p:nvPr/>
        </p:nvSpPr>
        <p:spPr>
          <a:xfrm>
            <a:off x="3280576" y="530524"/>
            <a:ext cx="2573420" cy="1286710"/>
          </a:xfrm>
          <a:custGeom>
            <a:avLst/>
            <a:gdLst>
              <a:gd name="connsiteX0" fmla="*/ 0 w 3431227"/>
              <a:gd name="connsiteY0" fmla="*/ 0 h 1715613"/>
              <a:gd name="connsiteX1" fmla="*/ 3431227 w 3431227"/>
              <a:gd name="connsiteY1" fmla="*/ 0 h 1715613"/>
              <a:gd name="connsiteX2" fmla="*/ 3431227 w 3431227"/>
              <a:gd name="connsiteY2" fmla="*/ 1715613 h 1715613"/>
              <a:gd name="connsiteX3" fmla="*/ 0 w 3431227"/>
              <a:gd name="connsiteY3" fmla="*/ 1715613 h 1715613"/>
              <a:gd name="connsiteX4" fmla="*/ 0 w 3431227"/>
              <a:gd name="connsiteY4" fmla="*/ 0 h 171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227" h="1715613">
                <a:moveTo>
                  <a:pt x="0" y="0"/>
                </a:moveTo>
                <a:lnTo>
                  <a:pt x="3431227" y="0"/>
                </a:lnTo>
                <a:lnTo>
                  <a:pt x="3431227" y="1715613"/>
                </a:lnTo>
                <a:lnTo>
                  <a:pt x="0" y="1715613"/>
                </a:lnTo>
                <a:lnTo>
                  <a:pt x="0" y="0"/>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9525" tIns="9525" rIns="9525" bIns="9525" numCol="1" spcCol="953" anchor="ctr" anchorCtr="0">
            <a:noAutofit/>
          </a:bodyPr>
          <a:lstStyle/>
          <a:p>
            <a:pPr algn="ctr" defTabSz="666750">
              <a:lnSpc>
                <a:spcPct val="90000"/>
              </a:lnSpc>
              <a:spcBef>
                <a:spcPct val="0"/>
              </a:spcBef>
              <a:spcAft>
                <a:spcPct val="35000"/>
              </a:spcAft>
            </a:pPr>
            <a:r>
              <a:rPr lang="en-GB" sz="1500" b="1" dirty="0">
                <a:latin typeface="Arial" panose="020B0604020202020204" pitchFamily="34" charset="0"/>
                <a:cs typeface="Arial" panose="020B0604020202020204" pitchFamily="34" charset="0"/>
              </a:rPr>
              <a:t>Executive Committee</a:t>
            </a:r>
          </a:p>
          <a:p>
            <a:pPr algn="ctr" defTabSz="666750">
              <a:lnSpc>
                <a:spcPct val="90000"/>
              </a:lnSpc>
              <a:spcBef>
                <a:spcPct val="0"/>
              </a:spcBef>
              <a:spcAft>
                <a:spcPct val="35000"/>
              </a:spcAft>
            </a:pPr>
            <a:r>
              <a:rPr lang="en-GB" sz="1200" dirty="0">
                <a:latin typeface="Arial" panose="020B0604020202020204" pitchFamily="34" charset="0"/>
                <a:cs typeface="Arial" panose="020B0604020202020204" pitchFamily="34" charset="0"/>
              </a:rPr>
              <a:t>Responsible for the overall scientific, professional and operational conduct of the trial</a:t>
            </a:r>
          </a:p>
        </p:txBody>
      </p:sp>
      <p:sp>
        <p:nvSpPr>
          <p:cNvPr id="23" name="Freeform 22"/>
          <p:cNvSpPr/>
          <p:nvPr/>
        </p:nvSpPr>
        <p:spPr>
          <a:xfrm>
            <a:off x="166146" y="2501542"/>
            <a:ext cx="1904935" cy="1474845"/>
          </a:xfrm>
          <a:custGeom>
            <a:avLst/>
            <a:gdLst>
              <a:gd name="connsiteX0" fmla="*/ 0 w 3431227"/>
              <a:gd name="connsiteY0" fmla="*/ 0 h 1715613"/>
              <a:gd name="connsiteX1" fmla="*/ 3431227 w 3431227"/>
              <a:gd name="connsiteY1" fmla="*/ 0 h 1715613"/>
              <a:gd name="connsiteX2" fmla="*/ 3431227 w 3431227"/>
              <a:gd name="connsiteY2" fmla="*/ 1715613 h 1715613"/>
              <a:gd name="connsiteX3" fmla="*/ 0 w 3431227"/>
              <a:gd name="connsiteY3" fmla="*/ 1715613 h 1715613"/>
              <a:gd name="connsiteX4" fmla="*/ 0 w 3431227"/>
              <a:gd name="connsiteY4" fmla="*/ 0 h 171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227" h="1715613">
                <a:moveTo>
                  <a:pt x="0" y="0"/>
                </a:moveTo>
                <a:lnTo>
                  <a:pt x="3431227" y="0"/>
                </a:lnTo>
                <a:lnTo>
                  <a:pt x="3431227" y="1715613"/>
                </a:lnTo>
                <a:lnTo>
                  <a:pt x="0" y="1715613"/>
                </a:lnTo>
                <a:lnTo>
                  <a:pt x="0" y="0"/>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9525" tIns="9525" rIns="9525" bIns="9525" numCol="1" spcCol="953" anchor="ctr" anchorCtr="0">
            <a:noAutofit/>
          </a:bodyPr>
          <a:lstStyle/>
          <a:p>
            <a:pPr algn="ctr" defTabSz="666750">
              <a:lnSpc>
                <a:spcPct val="90000"/>
              </a:lnSpc>
              <a:spcBef>
                <a:spcPct val="0"/>
              </a:spcBef>
              <a:spcAft>
                <a:spcPct val="35000"/>
              </a:spcAft>
            </a:pPr>
            <a:endParaRPr lang="en-GB" b="1" dirty="0"/>
          </a:p>
          <a:p>
            <a:pPr algn="ctr" defTabSz="666750">
              <a:lnSpc>
                <a:spcPct val="90000"/>
              </a:lnSpc>
              <a:spcBef>
                <a:spcPct val="0"/>
              </a:spcBef>
              <a:spcAft>
                <a:spcPct val="35000"/>
              </a:spcAft>
            </a:pPr>
            <a:r>
              <a:rPr lang="en-GB" b="1" dirty="0">
                <a:latin typeface="Arial" panose="020B0604020202020204" pitchFamily="34" charset="0"/>
                <a:cs typeface="Arial" panose="020B0604020202020204" pitchFamily="34" charset="0"/>
              </a:rPr>
              <a:t>Data Safety Monitoring Board</a:t>
            </a:r>
          </a:p>
          <a:p>
            <a:pPr algn="ctr" defTabSz="666750">
              <a:lnSpc>
                <a:spcPct val="90000"/>
              </a:lnSpc>
              <a:spcBef>
                <a:spcPct val="0"/>
              </a:spcBef>
              <a:spcAft>
                <a:spcPct val="35000"/>
              </a:spcAft>
            </a:pPr>
            <a:r>
              <a:rPr lang="en-GB" sz="1100" dirty="0">
                <a:latin typeface="Arial" panose="020B0604020202020204" pitchFamily="34" charset="0"/>
                <a:cs typeface="Arial" panose="020B0604020202020204" pitchFamily="34" charset="0"/>
              </a:rPr>
              <a:t>Responsible for safeguarding the interests of trial participants, monitoring the main outcome measures and overall trial conduct</a:t>
            </a:r>
          </a:p>
          <a:p>
            <a:pPr algn="ctr" defTabSz="666750">
              <a:lnSpc>
                <a:spcPct val="90000"/>
              </a:lnSpc>
              <a:spcBef>
                <a:spcPct val="0"/>
              </a:spcBef>
              <a:spcAft>
                <a:spcPct val="35000"/>
              </a:spcAft>
            </a:pPr>
            <a:endParaRPr lang="en-GB" sz="1100" dirty="0">
              <a:cs typeface="Arial" panose="020B0604020202020204" pitchFamily="34" charset="0"/>
            </a:endParaRPr>
          </a:p>
        </p:txBody>
      </p:sp>
      <p:sp>
        <p:nvSpPr>
          <p:cNvPr id="24" name="Freeform 23"/>
          <p:cNvSpPr/>
          <p:nvPr/>
        </p:nvSpPr>
        <p:spPr>
          <a:xfrm>
            <a:off x="2485785" y="2496894"/>
            <a:ext cx="1905525" cy="1474844"/>
          </a:xfrm>
          <a:custGeom>
            <a:avLst/>
            <a:gdLst>
              <a:gd name="connsiteX0" fmla="*/ 0 w 3431227"/>
              <a:gd name="connsiteY0" fmla="*/ 0 h 1715613"/>
              <a:gd name="connsiteX1" fmla="*/ 3431227 w 3431227"/>
              <a:gd name="connsiteY1" fmla="*/ 0 h 1715613"/>
              <a:gd name="connsiteX2" fmla="*/ 3431227 w 3431227"/>
              <a:gd name="connsiteY2" fmla="*/ 1715613 h 1715613"/>
              <a:gd name="connsiteX3" fmla="*/ 0 w 3431227"/>
              <a:gd name="connsiteY3" fmla="*/ 1715613 h 1715613"/>
              <a:gd name="connsiteX4" fmla="*/ 0 w 3431227"/>
              <a:gd name="connsiteY4" fmla="*/ 0 h 171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227" h="1715613">
                <a:moveTo>
                  <a:pt x="0" y="0"/>
                </a:moveTo>
                <a:lnTo>
                  <a:pt x="3431227" y="0"/>
                </a:lnTo>
                <a:lnTo>
                  <a:pt x="3431227" y="1715613"/>
                </a:lnTo>
                <a:lnTo>
                  <a:pt x="0" y="1715613"/>
                </a:lnTo>
                <a:lnTo>
                  <a:pt x="0" y="0"/>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9525" tIns="9525" rIns="9525" bIns="9525" numCol="1" spcCol="953" anchor="ctr" anchorCtr="0">
            <a:noAutofit/>
          </a:bodyPr>
          <a:lstStyle/>
          <a:p>
            <a:pPr algn="ctr" defTabSz="666750">
              <a:lnSpc>
                <a:spcPct val="90000"/>
              </a:lnSpc>
              <a:spcBef>
                <a:spcPct val="0"/>
              </a:spcBef>
              <a:spcAft>
                <a:spcPct val="35000"/>
              </a:spcAft>
            </a:pPr>
            <a:endParaRPr lang="en-GB" b="1" dirty="0"/>
          </a:p>
          <a:p>
            <a:pPr algn="ctr" defTabSz="666750">
              <a:lnSpc>
                <a:spcPct val="90000"/>
              </a:lnSpc>
              <a:spcBef>
                <a:spcPct val="0"/>
              </a:spcBef>
              <a:spcAft>
                <a:spcPct val="35000"/>
              </a:spcAft>
            </a:pPr>
            <a:r>
              <a:rPr lang="en-GB" b="1" dirty="0">
                <a:latin typeface="Arial" panose="020B0604020202020204" pitchFamily="34" charset="0"/>
                <a:cs typeface="Arial" panose="020B0604020202020204" pitchFamily="34" charset="0"/>
              </a:rPr>
              <a:t>Clinical Events Classification (CEC) Committee</a:t>
            </a:r>
          </a:p>
          <a:p>
            <a:pPr algn="ctr" defTabSz="666750">
              <a:lnSpc>
                <a:spcPct val="90000"/>
              </a:lnSpc>
              <a:spcBef>
                <a:spcPct val="0"/>
              </a:spcBef>
              <a:spcAft>
                <a:spcPct val="35000"/>
              </a:spcAft>
            </a:pPr>
            <a:r>
              <a:rPr lang="en-GB" sz="1100" dirty="0">
                <a:latin typeface="Arial" panose="020B0604020202020204" pitchFamily="34" charset="0"/>
                <a:cs typeface="Arial" panose="020B0604020202020204" pitchFamily="34" charset="0"/>
              </a:rPr>
              <a:t>Responsible for the conduct of CEC operations, including independent adjudication of pre-specified outcomes</a:t>
            </a:r>
          </a:p>
          <a:p>
            <a:pPr algn="ctr" defTabSz="666750">
              <a:lnSpc>
                <a:spcPct val="90000"/>
              </a:lnSpc>
              <a:spcBef>
                <a:spcPct val="0"/>
              </a:spcBef>
              <a:spcAft>
                <a:spcPct val="35000"/>
              </a:spcAft>
            </a:pPr>
            <a:endParaRPr lang="en-GB" sz="700" dirty="0"/>
          </a:p>
        </p:txBody>
      </p:sp>
      <p:sp>
        <p:nvSpPr>
          <p:cNvPr id="25" name="Freeform 24"/>
          <p:cNvSpPr/>
          <p:nvPr/>
        </p:nvSpPr>
        <p:spPr>
          <a:xfrm>
            <a:off x="7065329" y="2496894"/>
            <a:ext cx="1905525" cy="1474843"/>
          </a:xfrm>
          <a:custGeom>
            <a:avLst/>
            <a:gdLst>
              <a:gd name="connsiteX0" fmla="*/ 0 w 3431227"/>
              <a:gd name="connsiteY0" fmla="*/ 0 h 1715613"/>
              <a:gd name="connsiteX1" fmla="*/ 3431227 w 3431227"/>
              <a:gd name="connsiteY1" fmla="*/ 0 h 1715613"/>
              <a:gd name="connsiteX2" fmla="*/ 3431227 w 3431227"/>
              <a:gd name="connsiteY2" fmla="*/ 1715613 h 1715613"/>
              <a:gd name="connsiteX3" fmla="*/ 0 w 3431227"/>
              <a:gd name="connsiteY3" fmla="*/ 1715613 h 1715613"/>
              <a:gd name="connsiteX4" fmla="*/ 0 w 3431227"/>
              <a:gd name="connsiteY4" fmla="*/ 0 h 171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227" h="1715613">
                <a:moveTo>
                  <a:pt x="0" y="0"/>
                </a:moveTo>
                <a:lnTo>
                  <a:pt x="3431227" y="0"/>
                </a:lnTo>
                <a:lnTo>
                  <a:pt x="3431227" y="1715613"/>
                </a:lnTo>
                <a:lnTo>
                  <a:pt x="0" y="1715613"/>
                </a:lnTo>
                <a:lnTo>
                  <a:pt x="0" y="0"/>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9525" tIns="9525" rIns="9525" bIns="9525" numCol="1" spcCol="953" anchor="ctr" anchorCtr="0">
            <a:noAutofit/>
          </a:bodyPr>
          <a:lstStyle/>
          <a:p>
            <a:pPr algn="ctr" defTabSz="666750">
              <a:lnSpc>
                <a:spcPct val="90000"/>
              </a:lnSpc>
              <a:spcBef>
                <a:spcPct val="0"/>
              </a:spcBef>
              <a:spcAft>
                <a:spcPct val="35000"/>
              </a:spcAft>
            </a:pPr>
            <a:r>
              <a:rPr lang="en-GB" b="1" dirty="0">
                <a:latin typeface="Arial" panose="020B0604020202020204" pitchFamily="34" charset="0"/>
                <a:cs typeface="Arial" panose="020B0604020202020204" pitchFamily="34" charset="0"/>
              </a:rPr>
              <a:t>Operations Committee</a:t>
            </a:r>
          </a:p>
          <a:p>
            <a:pPr algn="ctr" defTabSz="666750">
              <a:lnSpc>
                <a:spcPct val="90000"/>
              </a:lnSpc>
              <a:spcBef>
                <a:spcPct val="0"/>
              </a:spcBef>
              <a:spcAft>
                <a:spcPct val="35000"/>
              </a:spcAft>
            </a:pPr>
            <a:r>
              <a:rPr lang="en-GB" sz="1100" dirty="0">
                <a:latin typeface="Arial" panose="020B0604020202020204" pitchFamily="34" charset="0"/>
                <a:cs typeface="Arial" panose="020B0604020202020204" pitchFamily="34" charset="0"/>
              </a:rPr>
              <a:t>Responsible for facilitating trial progress at the regional level, serving as the interface between the Executive Committee and study sites</a:t>
            </a:r>
          </a:p>
        </p:txBody>
      </p:sp>
      <p:sp>
        <p:nvSpPr>
          <p:cNvPr id="9" name="Content Placeholder 2"/>
          <p:cNvSpPr>
            <a:spLocks noGrp="1"/>
          </p:cNvSpPr>
          <p:nvPr>
            <p:ph idx="1"/>
          </p:nvPr>
        </p:nvSpPr>
        <p:spPr>
          <a:xfrm>
            <a:off x="130471" y="3984320"/>
            <a:ext cx="3075415" cy="1176014"/>
          </a:xfrm>
          <a:ln>
            <a:solidFill>
              <a:schemeClr val="bg1"/>
            </a:solidFill>
          </a:ln>
        </p:spPr>
        <p:txBody>
          <a:bodyPr>
            <a:normAutofit/>
          </a:bodyPr>
          <a:lstStyle/>
          <a:p>
            <a:pPr marL="0" indent="0">
              <a:spcBef>
                <a:spcPts val="0"/>
              </a:spcBef>
              <a:buNone/>
            </a:pPr>
            <a:r>
              <a:rPr lang="en-GB" sz="900" b="1" dirty="0">
                <a:latin typeface="Arial" panose="020B0604020202020204" pitchFamily="34" charset="0"/>
                <a:cs typeface="Arial" panose="020B0604020202020204" pitchFamily="34" charset="0"/>
              </a:rPr>
              <a:t>Jean Rouleau (Chair, Canada)</a:t>
            </a:r>
            <a:endParaRPr lang="en-US" sz="900" b="1" dirty="0">
              <a:latin typeface="Arial" panose="020B0604020202020204" pitchFamily="34" charset="0"/>
              <a:cs typeface="Arial" panose="020B0604020202020204" pitchFamily="34" charset="0"/>
            </a:endParaRPr>
          </a:p>
          <a:p>
            <a:pPr marL="0" indent="0">
              <a:spcBef>
                <a:spcPts val="0"/>
              </a:spcBef>
              <a:buNone/>
            </a:pPr>
            <a:r>
              <a:rPr lang="en-GB" sz="900" dirty="0">
                <a:latin typeface="Arial" panose="020B0604020202020204" pitchFamily="34" charset="0"/>
                <a:cs typeface="Arial" panose="020B0604020202020204" pitchFamily="34" charset="0"/>
              </a:rPr>
              <a:t>Stuart </a:t>
            </a:r>
            <a:r>
              <a:rPr lang="en-GB" sz="900" dirty="0" err="1">
                <a:latin typeface="Arial" panose="020B0604020202020204" pitchFamily="34" charset="0"/>
                <a:cs typeface="Arial" panose="020B0604020202020204" pitchFamily="34" charset="0"/>
              </a:rPr>
              <a:t>Pocock</a:t>
            </a:r>
            <a:r>
              <a:rPr lang="en-GB" sz="900" dirty="0">
                <a:latin typeface="Arial" panose="020B0604020202020204" pitchFamily="34" charset="0"/>
                <a:cs typeface="Arial" panose="020B0604020202020204" pitchFamily="34" charset="0"/>
              </a:rPr>
              <a:t> (UK)</a:t>
            </a:r>
            <a:endParaRPr lang="en-US" sz="900" dirty="0">
              <a:latin typeface="Arial" panose="020B0604020202020204" pitchFamily="34" charset="0"/>
              <a:cs typeface="Arial" panose="020B0604020202020204" pitchFamily="34" charset="0"/>
            </a:endParaRPr>
          </a:p>
          <a:p>
            <a:pPr marL="0" indent="0">
              <a:spcBef>
                <a:spcPts val="0"/>
              </a:spcBef>
              <a:buNone/>
            </a:pPr>
            <a:r>
              <a:rPr lang="en-GB" sz="900" dirty="0">
                <a:latin typeface="Arial" panose="020B0604020202020204" pitchFamily="34" charset="0"/>
                <a:cs typeface="Arial" panose="020B0604020202020204" pitchFamily="34" charset="0"/>
              </a:rPr>
              <a:t>Fred </a:t>
            </a:r>
            <a:r>
              <a:rPr lang="en-GB" sz="900" dirty="0" err="1">
                <a:latin typeface="Arial" panose="020B0604020202020204" pitchFamily="34" charset="0"/>
                <a:cs typeface="Arial" panose="020B0604020202020204" pitchFamily="34" charset="0"/>
              </a:rPr>
              <a:t>Gorelick</a:t>
            </a:r>
            <a:r>
              <a:rPr lang="en-GB" sz="900" dirty="0">
                <a:latin typeface="Arial" panose="020B0604020202020204" pitchFamily="34" charset="0"/>
                <a:cs typeface="Arial" panose="020B0604020202020204" pitchFamily="34" charset="0"/>
              </a:rPr>
              <a:t> (US)</a:t>
            </a:r>
            <a:endParaRPr lang="en-US" sz="900" dirty="0">
              <a:latin typeface="Arial" panose="020B0604020202020204" pitchFamily="34" charset="0"/>
              <a:cs typeface="Arial" panose="020B0604020202020204" pitchFamily="34" charset="0"/>
            </a:endParaRPr>
          </a:p>
          <a:p>
            <a:pPr marL="0" indent="0">
              <a:spcBef>
                <a:spcPts val="0"/>
              </a:spcBef>
              <a:buNone/>
            </a:pPr>
            <a:r>
              <a:rPr lang="en-GB" sz="900" dirty="0">
                <a:latin typeface="Arial" panose="020B0604020202020204" pitchFamily="34" charset="0"/>
                <a:cs typeface="Arial" panose="020B0604020202020204" pitchFamily="34" charset="0"/>
              </a:rPr>
              <a:t>John McMurray (UK)</a:t>
            </a:r>
            <a:endParaRPr lang="en-US" sz="900" dirty="0">
              <a:latin typeface="Arial" panose="020B0604020202020204" pitchFamily="34" charset="0"/>
              <a:cs typeface="Arial" panose="020B0604020202020204" pitchFamily="34" charset="0"/>
            </a:endParaRPr>
          </a:p>
          <a:p>
            <a:pPr marL="0" indent="0">
              <a:spcBef>
                <a:spcPts val="0"/>
              </a:spcBef>
              <a:buNone/>
            </a:pPr>
            <a:r>
              <a:rPr lang="en-GB" sz="900" dirty="0">
                <a:latin typeface="Arial" panose="020B0604020202020204" pitchFamily="34" charset="0"/>
                <a:cs typeface="Arial" panose="020B0604020202020204" pitchFamily="34" charset="0"/>
              </a:rPr>
              <a:t>Matt Riddle (US)</a:t>
            </a:r>
            <a:endParaRPr lang="en-US" sz="900" dirty="0">
              <a:latin typeface="Arial" panose="020B0604020202020204" pitchFamily="34" charset="0"/>
              <a:cs typeface="Arial" panose="020B0604020202020204" pitchFamily="34" charset="0"/>
            </a:endParaRPr>
          </a:p>
          <a:p>
            <a:pPr marL="0" indent="0">
              <a:spcBef>
                <a:spcPts val="0"/>
              </a:spcBef>
              <a:buNone/>
            </a:pPr>
            <a:r>
              <a:rPr lang="en-GB" sz="900" dirty="0">
                <a:latin typeface="Arial" panose="020B0604020202020204" pitchFamily="34" charset="0"/>
                <a:cs typeface="Arial" panose="020B0604020202020204" pitchFamily="34" charset="0"/>
              </a:rPr>
              <a:t>Robert </a:t>
            </a:r>
            <a:r>
              <a:rPr lang="en-GB" sz="900" dirty="0" err="1">
                <a:latin typeface="Arial" panose="020B0604020202020204" pitchFamily="34" charset="0"/>
                <a:cs typeface="Arial" panose="020B0604020202020204" pitchFamily="34" charset="0"/>
              </a:rPr>
              <a:t>Gagel</a:t>
            </a:r>
            <a:r>
              <a:rPr lang="en-GB" sz="900" dirty="0">
                <a:latin typeface="Arial" panose="020B0604020202020204" pitchFamily="34" charset="0"/>
                <a:cs typeface="Arial" panose="020B0604020202020204" pitchFamily="34" charset="0"/>
              </a:rPr>
              <a:t> (US)</a:t>
            </a:r>
          </a:p>
          <a:p>
            <a:pPr marL="0" indent="0">
              <a:spcBef>
                <a:spcPts val="0"/>
              </a:spcBef>
              <a:buNone/>
            </a:pPr>
            <a:r>
              <a:rPr lang="en-GB" sz="900" dirty="0">
                <a:latin typeface="Arial" panose="020B0604020202020204" pitchFamily="34" charset="0"/>
                <a:cs typeface="Arial" panose="020B0604020202020204" pitchFamily="34" charset="0"/>
              </a:rPr>
              <a:t>Tim Collier (Independent Statistician, UK)</a:t>
            </a:r>
          </a:p>
          <a:p>
            <a:endParaRPr lang="en-US" sz="2000" dirty="0"/>
          </a:p>
        </p:txBody>
      </p:sp>
      <p:sp>
        <p:nvSpPr>
          <p:cNvPr id="26" name="TextBox 25"/>
          <p:cNvSpPr txBox="1"/>
          <p:nvPr/>
        </p:nvSpPr>
        <p:spPr>
          <a:xfrm>
            <a:off x="2255922" y="4070962"/>
            <a:ext cx="2628900" cy="207749"/>
          </a:xfrm>
          <a:prstGeom prst="rect">
            <a:avLst/>
          </a:prstGeom>
          <a:noFill/>
        </p:spPr>
        <p:txBody>
          <a:bodyPr wrap="square" lIns="68580" tIns="34290" rIns="68580" bIns="34290" rtlCol="0">
            <a:spAutoFit/>
          </a:bodyPr>
          <a:lstStyle/>
          <a:p>
            <a:r>
              <a:rPr lang="en-GB" sz="900" b="1" dirty="0">
                <a:latin typeface="Arial" panose="020B0604020202020204" pitchFamily="34" charset="0"/>
                <a:cs typeface="Arial" panose="020B0604020202020204" pitchFamily="34" charset="0"/>
              </a:rPr>
              <a:t>Primary Investigator: Jennifer Green (DCRI)</a:t>
            </a:r>
          </a:p>
        </p:txBody>
      </p:sp>
      <p:grpSp>
        <p:nvGrpSpPr>
          <p:cNvPr id="16" name="Group 15"/>
          <p:cNvGrpSpPr/>
          <p:nvPr/>
        </p:nvGrpSpPr>
        <p:grpSpPr>
          <a:xfrm>
            <a:off x="5624268" y="247777"/>
            <a:ext cx="3793110" cy="1842053"/>
            <a:chOff x="7499024" y="489807"/>
            <a:chExt cx="5057480" cy="2456070"/>
          </a:xfrm>
        </p:grpSpPr>
        <p:sp>
          <p:nvSpPr>
            <p:cNvPr id="11" name="Content Placeholder 2"/>
            <p:cNvSpPr txBox="1">
              <a:spLocks/>
            </p:cNvSpPr>
            <p:nvPr/>
          </p:nvSpPr>
          <p:spPr>
            <a:xfrm>
              <a:off x="7499024" y="489807"/>
              <a:ext cx="5057480" cy="245607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rgbClr val="8A0054"/>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58595B"/>
                </a:buClr>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92A9D7"/>
                </a:buClr>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bg1">
                    <a:lumMod val="75000"/>
                  </a:schemeClr>
                </a:buClr>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1100" b="1" dirty="0">
                  <a:solidFill>
                    <a:srgbClr val="8A0054"/>
                  </a:solidFill>
                </a:rPr>
                <a:t>Rury Holman (Co-chair, UK)</a:t>
              </a:r>
            </a:p>
            <a:p>
              <a:pPr lvl="1"/>
              <a:r>
                <a:rPr lang="en-US" sz="1100" b="1" dirty="0">
                  <a:solidFill>
                    <a:srgbClr val="8A0054"/>
                  </a:solidFill>
                </a:rPr>
                <a:t>Adrian Hernandez (Co-chair, US) </a:t>
              </a:r>
            </a:p>
            <a:p>
              <a:pPr lvl="1"/>
              <a:r>
                <a:rPr lang="en-US" sz="1100" dirty="0">
                  <a:solidFill>
                    <a:srgbClr val="8A0054"/>
                  </a:solidFill>
                </a:rPr>
                <a:t>John </a:t>
              </a:r>
              <a:r>
                <a:rPr lang="en-US" sz="1100" dirty="0" err="1">
                  <a:solidFill>
                    <a:srgbClr val="8A0054"/>
                  </a:solidFill>
                </a:rPr>
                <a:t>Buse</a:t>
              </a:r>
              <a:r>
                <a:rPr lang="en-US" sz="1100" dirty="0">
                  <a:solidFill>
                    <a:srgbClr val="8A0054"/>
                  </a:solidFill>
                </a:rPr>
                <a:t> (US)		</a:t>
              </a:r>
            </a:p>
            <a:p>
              <a:pPr lvl="1"/>
              <a:r>
                <a:rPr lang="en-US" sz="1100" dirty="0">
                  <a:solidFill>
                    <a:srgbClr val="8A0054"/>
                  </a:solidFill>
                </a:rPr>
                <a:t>Juliana Chan (Hong Kong)</a:t>
              </a:r>
            </a:p>
            <a:p>
              <a:pPr lvl="1"/>
              <a:r>
                <a:rPr lang="en-US" sz="1100" dirty="0">
                  <a:solidFill>
                    <a:srgbClr val="8A0054"/>
                  </a:solidFill>
                </a:rPr>
                <a:t>Aldo </a:t>
              </a:r>
              <a:r>
                <a:rPr lang="en-US" sz="1100" dirty="0" err="1">
                  <a:solidFill>
                    <a:srgbClr val="8A0054"/>
                  </a:solidFill>
                </a:rPr>
                <a:t>Maggioni</a:t>
              </a:r>
              <a:r>
                <a:rPr lang="en-US" sz="1100" dirty="0">
                  <a:solidFill>
                    <a:srgbClr val="8A0054"/>
                  </a:solidFill>
                </a:rPr>
                <a:t> (Italy)</a:t>
              </a:r>
            </a:p>
            <a:p>
              <a:pPr lvl="1"/>
              <a:r>
                <a:rPr lang="en-US" sz="1100" dirty="0">
                  <a:solidFill>
                    <a:srgbClr val="8A0054"/>
                  </a:solidFill>
                </a:rPr>
                <a:t>Steven </a:t>
              </a:r>
              <a:r>
                <a:rPr lang="en-US" sz="1100" dirty="0" err="1">
                  <a:solidFill>
                    <a:srgbClr val="8A0054"/>
                  </a:solidFill>
                </a:rPr>
                <a:t>Marso</a:t>
              </a:r>
              <a:r>
                <a:rPr lang="en-US" sz="1100" dirty="0">
                  <a:solidFill>
                    <a:srgbClr val="8A0054"/>
                  </a:solidFill>
                </a:rPr>
                <a:t> (US)		</a:t>
              </a:r>
            </a:p>
            <a:p>
              <a:pPr lvl="1"/>
              <a:r>
                <a:rPr lang="en-US" sz="1100" dirty="0">
                  <a:solidFill>
                    <a:srgbClr val="8A0054"/>
                  </a:solidFill>
                </a:rPr>
                <a:t>Neil </a:t>
              </a:r>
              <a:r>
                <a:rPr lang="en-US" sz="1100" dirty="0" err="1">
                  <a:solidFill>
                    <a:srgbClr val="8A0054"/>
                  </a:solidFill>
                </a:rPr>
                <a:t>Poulter</a:t>
              </a:r>
              <a:r>
                <a:rPr lang="en-US" sz="1100" dirty="0">
                  <a:solidFill>
                    <a:srgbClr val="8A0054"/>
                  </a:solidFill>
                </a:rPr>
                <a:t> (UK)</a:t>
              </a:r>
            </a:p>
            <a:p>
              <a:pPr lvl="1"/>
              <a:r>
                <a:rPr lang="en-US" sz="1100" dirty="0" err="1">
                  <a:solidFill>
                    <a:srgbClr val="8A0054"/>
                  </a:solidFill>
                </a:rPr>
                <a:t>Ambady</a:t>
              </a:r>
              <a:r>
                <a:rPr lang="en-US" sz="1100" dirty="0">
                  <a:solidFill>
                    <a:srgbClr val="8A0054"/>
                  </a:solidFill>
                </a:rPr>
                <a:t> Ramachandran (India) </a:t>
              </a:r>
            </a:p>
            <a:p>
              <a:pPr lvl="1"/>
              <a:r>
                <a:rPr lang="en-US" sz="1100" dirty="0">
                  <a:solidFill>
                    <a:srgbClr val="8A0054"/>
                  </a:solidFill>
                </a:rPr>
                <a:t>Bernard Zinman (Canada)</a:t>
              </a:r>
            </a:p>
            <a:p>
              <a:pPr lvl="1"/>
              <a:r>
                <a:rPr lang="en-US" sz="1100" dirty="0" err="1">
                  <a:solidFill>
                    <a:schemeClr val="accent1">
                      <a:lumMod val="75000"/>
                    </a:schemeClr>
                  </a:solidFill>
                </a:rPr>
                <a:t>Nayyar</a:t>
              </a:r>
              <a:r>
                <a:rPr lang="en-US" sz="1100" dirty="0">
                  <a:solidFill>
                    <a:schemeClr val="accent1">
                      <a:lumMod val="75000"/>
                    </a:schemeClr>
                  </a:solidFill>
                </a:rPr>
                <a:t> Iqbal (US)</a:t>
              </a:r>
            </a:p>
            <a:p>
              <a:pPr lvl="1"/>
              <a:r>
                <a:rPr lang="en-US" sz="1100" dirty="0">
                  <a:solidFill>
                    <a:schemeClr val="accent1">
                      <a:lumMod val="75000"/>
                    </a:schemeClr>
                  </a:solidFill>
                </a:rPr>
                <a:t>Peter </a:t>
              </a:r>
              <a:r>
                <a:rPr lang="en-US" sz="1100" dirty="0" err="1">
                  <a:solidFill>
                    <a:schemeClr val="accent1">
                      <a:lumMod val="75000"/>
                    </a:schemeClr>
                  </a:solidFill>
                </a:rPr>
                <a:t>Ohman</a:t>
              </a:r>
              <a:r>
                <a:rPr lang="en-US" sz="1100" dirty="0">
                  <a:solidFill>
                    <a:schemeClr val="accent1">
                      <a:lumMod val="75000"/>
                    </a:schemeClr>
                  </a:solidFill>
                </a:rPr>
                <a:t> (US)</a:t>
              </a:r>
            </a:p>
            <a:p>
              <a:pPr lvl="1"/>
              <a:endParaRPr lang="en-US" dirty="0"/>
            </a:p>
            <a:p>
              <a:pPr lvl="1"/>
              <a:endParaRPr lang="en-US" dirty="0"/>
            </a:p>
          </p:txBody>
        </p:sp>
        <p:sp>
          <p:nvSpPr>
            <p:cNvPr id="12" name="Right Brace 11"/>
            <p:cNvSpPr/>
            <p:nvPr/>
          </p:nvSpPr>
          <p:spPr>
            <a:xfrm>
              <a:off x="10963373" y="489807"/>
              <a:ext cx="84841" cy="1791480"/>
            </a:xfrm>
            <a:prstGeom prst="rightBrace">
              <a:avLst/>
            </a:prstGeom>
            <a:ln w="28575">
              <a:solidFill>
                <a:srgbClr val="8A00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p:cNvSpPr/>
            <p:nvPr/>
          </p:nvSpPr>
          <p:spPr>
            <a:xfrm>
              <a:off x="10963372" y="2386810"/>
              <a:ext cx="84841" cy="39121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1">
                    <a:lumMod val="75000"/>
                  </a:schemeClr>
                </a:solidFill>
              </a:endParaRPr>
            </a:p>
          </p:txBody>
        </p:sp>
        <p:sp>
          <p:nvSpPr>
            <p:cNvPr id="14" name="TextBox 13"/>
            <p:cNvSpPr txBox="1"/>
            <p:nvPr/>
          </p:nvSpPr>
          <p:spPr>
            <a:xfrm>
              <a:off x="11126573" y="1139326"/>
              <a:ext cx="986868" cy="533480"/>
            </a:xfrm>
            <a:prstGeom prst="rect">
              <a:avLst/>
            </a:prstGeom>
            <a:noFill/>
          </p:spPr>
          <p:txBody>
            <a:bodyPr wrap="square" rtlCol="0">
              <a:spAutoFit/>
            </a:bodyPr>
            <a:lstStyle/>
            <a:p>
              <a:r>
                <a:rPr lang="en-GB" sz="1000" b="1" dirty="0">
                  <a:solidFill>
                    <a:srgbClr val="8A0054"/>
                  </a:solidFill>
                </a:rPr>
                <a:t>Academic Members</a:t>
              </a:r>
            </a:p>
          </p:txBody>
        </p:sp>
        <p:sp>
          <p:nvSpPr>
            <p:cNvPr id="15" name="TextBox 14"/>
            <p:cNvSpPr txBox="1"/>
            <p:nvPr/>
          </p:nvSpPr>
          <p:spPr>
            <a:xfrm>
              <a:off x="11126573" y="2308057"/>
              <a:ext cx="986869" cy="533480"/>
            </a:xfrm>
            <a:prstGeom prst="rect">
              <a:avLst/>
            </a:prstGeom>
            <a:noFill/>
          </p:spPr>
          <p:txBody>
            <a:bodyPr wrap="square" rtlCol="0">
              <a:spAutoFit/>
            </a:bodyPr>
            <a:lstStyle/>
            <a:p>
              <a:r>
                <a:rPr lang="en-GB" sz="1000" b="1" dirty="0">
                  <a:solidFill>
                    <a:schemeClr val="accent1">
                      <a:lumMod val="75000"/>
                    </a:schemeClr>
                  </a:solidFill>
                </a:rPr>
                <a:t>Sponsor Members</a:t>
              </a:r>
            </a:p>
          </p:txBody>
        </p:sp>
      </p:grpSp>
      <p:sp>
        <p:nvSpPr>
          <p:cNvPr id="3" name="TextBox 2"/>
          <p:cNvSpPr txBox="1"/>
          <p:nvPr/>
        </p:nvSpPr>
        <p:spPr>
          <a:xfrm>
            <a:off x="6267156" y="2030893"/>
            <a:ext cx="2342271" cy="230832"/>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*Former co-chair: Robert M. </a:t>
            </a:r>
            <a:r>
              <a:rPr lang="en-GB" sz="900" b="1" dirty="0" err="1">
                <a:latin typeface="Arial" panose="020B0604020202020204" pitchFamily="34" charset="0"/>
                <a:cs typeface="Arial" panose="020B0604020202020204" pitchFamily="34" charset="0"/>
              </a:rPr>
              <a:t>Califf</a:t>
            </a:r>
            <a:endParaRPr lang="en-GB" sz="900" b="1" dirty="0">
              <a:latin typeface="Arial" panose="020B0604020202020204" pitchFamily="34" charset="0"/>
              <a:cs typeface="Arial" panose="020B0604020202020204" pitchFamily="34" charset="0"/>
            </a:endParaRPr>
          </a:p>
        </p:txBody>
      </p:sp>
      <p:sp>
        <p:nvSpPr>
          <p:cNvPr id="28" name="Freeform 27"/>
          <p:cNvSpPr/>
          <p:nvPr/>
        </p:nvSpPr>
        <p:spPr>
          <a:xfrm>
            <a:off x="4787383" y="2496892"/>
            <a:ext cx="1905525" cy="1474845"/>
          </a:xfrm>
          <a:custGeom>
            <a:avLst/>
            <a:gdLst>
              <a:gd name="connsiteX0" fmla="*/ 0 w 3431227"/>
              <a:gd name="connsiteY0" fmla="*/ 0 h 1715613"/>
              <a:gd name="connsiteX1" fmla="*/ 3431227 w 3431227"/>
              <a:gd name="connsiteY1" fmla="*/ 0 h 1715613"/>
              <a:gd name="connsiteX2" fmla="*/ 3431227 w 3431227"/>
              <a:gd name="connsiteY2" fmla="*/ 1715613 h 1715613"/>
              <a:gd name="connsiteX3" fmla="*/ 0 w 3431227"/>
              <a:gd name="connsiteY3" fmla="*/ 1715613 h 1715613"/>
              <a:gd name="connsiteX4" fmla="*/ 0 w 3431227"/>
              <a:gd name="connsiteY4" fmla="*/ 0 h 171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227" h="1715613">
                <a:moveTo>
                  <a:pt x="0" y="0"/>
                </a:moveTo>
                <a:lnTo>
                  <a:pt x="3431227" y="0"/>
                </a:lnTo>
                <a:lnTo>
                  <a:pt x="3431227" y="1715613"/>
                </a:lnTo>
                <a:lnTo>
                  <a:pt x="0" y="1715613"/>
                </a:lnTo>
                <a:lnTo>
                  <a:pt x="0" y="0"/>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9525" tIns="9525" rIns="9525" bIns="9525" numCol="1" spcCol="953" anchor="ctr" anchorCtr="0">
            <a:noAutofit/>
          </a:bodyPr>
          <a:lstStyle/>
          <a:p>
            <a:pPr algn="ctr" defTabSz="666750">
              <a:lnSpc>
                <a:spcPct val="90000"/>
              </a:lnSpc>
              <a:spcBef>
                <a:spcPct val="0"/>
              </a:spcBef>
              <a:spcAft>
                <a:spcPct val="35000"/>
              </a:spcAft>
            </a:pPr>
            <a:endParaRPr lang="en-GB" b="1" dirty="0"/>
          </a:p>
          <a:p>
            <a:pPr algn="ctr" defTabSz="666750">
              <a:lnSpc>
                <a:spcPct val="90000"/>
              </a:lnSpc>
              <a:spcBef>
                <a:spcPct val="0"/>
              </a:spcBef>
              <a:spcAft>
                <a:spcPct val="35000"/>
              </a:spcAft>
            </a:pPr>
            <a:r>
              <a:rPr lang="en-GB" b="1" dirty="0">
                <a:latin typeface="Arial" panose="020B0604020202020204" pitchFamily="34" charset="0"/>
                <a:cs typeface="Arial" panose="020B0604020202020204" pitchFamily="34" charset="0"/>
              </a:rPr>
              <a:t>Strategic Advisory Committee (SAC)</a:t>
            </a:r>
          </a:p>
          <a:p>
            <a:pPr algn="ctr" defTabSz="666750">
              <a:lnSpc>
                <a:spcPct val="90000"/>
              </a:lnSpc>
              <a:spcBef>
                <a:spcPct val="0"/>
              </a:spcBef>
              <a:spcAft>
                <a:spcPct val="35000"/>
              </a:spcAft>
            </a:pPr>
            <a:r>
              <a:rPr lang="en-GB" sz="1100" dirty="0">
                <a:latin typeface="Arial" panose="020B0604020202020204" pitchFamily="34" charset="0"/>
                <a:cs typeface="Arial" panose="020B0604020202020204" pitchFamily="34" charset="0"/>
              </a:rPr>
              <a:t>Responsible for providing strategic oversight of the operational conduct of the study, across all participating institutions</a:t>
            </a:r>
          </a:p>
          <a:p>
            <a:pPr algn="ctr" defTabSz="666750">
              <a:lnSpc>
                <a:spcPct val="90000"/>
              </a:lnSpc>
              <a:spcBef>
                <a:spcPct val="0"/>
              </a:spcBef>
              <a:spcAft>
                <a:spcPct val="35000"/>
              </a:spcAft>
            </a:pPr>
            <a:endParaRPr lang="en-GB" sz="700" dirty="0"/>
          </a:p>
        </p:txBody>
      </p:sp>
      <p:sp>
        <p:nvSpPr>
          <p:cNvPr id="29" name="TextBox 28"/>
          <p:cNvSpPr txBox="1"/>
          <p:nvPr/>
        </p:nvSpPr>
        <p:spPr>
          <a:xfrm>
            <a:off x="4813901" y="4070962"/>
            <a:ext cx="2008931" cy="346249"/>
          </a:xfrm>
          <a:prstGeom prst="rect">
            <a:avLst/>
          </a:prstGeom>
          <a:noFill/>
        </p:spPr>
        <p:txBody>
          <a:bodyPr wrap="square" lIns="68580" tIns="34290" rIns="68580" bIns="34290" rtlCol="0">
            <a:spAutoFit/>
          </a:bodyPr>
          <a:lstStyle/>
          <a:p>
            <a:r>
              <a:rPr lang="en-GB" sz="900" b="1" dirty="0">
                <a:latin typeface="Arial" panose="020B0604020202020204" pitchFamily="34" charset="0"/>
                <a:cs typeface="Arial" panose="020B0604020202020204" pitchFamily="34" charset="0"/>
              </a:rPr>
              <a:t>Karen </a:t>
            </a:r>
            <a:r>
              <a:rPr lang="en-GB" sz="900" b="1" dirty="0" err="1">
                <a:latin typeface="Arial" panose="020B0604020202020204" pitchFamily="34" charset="0"/>
                <a:cs typeface="Arial" panose="020B0604020202020204" pitchFamily="34" charset="0"/>
              </a:rPr>
              <a:t>Hannan</a:t>
            </a:r>
            <a:r>
              <a:rPr lang="en-GB" sz="900" b="1" dirty="0">
                <a:latin typeface="Arial" panose="020B0604020202020204" pitchFamily="34" charset="0"/>
                <a:cs typeface="Arial" panose="020B0604020202020204" pitchFamily="34" charset="0"/>
              </a:rPr>
              <a:t> (Co-chair, DCRI)</a:t>
            </a:r>
          </a:p>
          <a:p>
            <a:r>
              <a:rPr lang="en-GB" sz="900" b="1" dirty="0">
                <a:latin typeface="Arial" panose="020B0604020202020204" pitchFamily="34" charset="0"/>
                <a:cs typeface="Arial" panose="020B0604020202020204" pitchFamily="34" charset="0"/>
              </a:rPr>
              <a:t>Angelyn Bethel (Co-chair, DTU)</a:t>
            </a:r>
          </a:p>
        </p:txBody>
      </p:sp>
      <p:grpSp>
        <p:nvGrpSpPr>
          <p:cNvPr id="70" name="Group 69"/>
          <p:cNvGrpSpPr/>
          <p:nvPr/>
        </p:nvGrpSpPr>
        <p:grpSpPr>
          <a:xfrm>
            <a:off x="1118613" y="1817234"/>
            <a:ext cx="6945423" cy="684308"/>
            <a:chOff x="1118613" y="1817234"/>
            <a:chExt cx="6945423" cy="684308"/>
          </a:xfrm>
        </p:grpSpPr>
        <p:cxnSp>
          <p:nvCxnSpPr>
            <p:cNvPr id="48" name="Straight Connector 47"/>
            <p:cNvCxnSpPr/>
            <p:nvPr/>
          </p:nvCxnSpPr>
          <p:spPr>
            <a:xfrm flipV="1">
              <a:off x="1118613" y="2280077"/>
              <a:ext cx="0" cy="22146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459649" y="2308213"/>
              <a:ext cx="0" cy="18868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752240" y="2306857"/>
              <a:ext cx="0" cy="19003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064036" y="2293033"/>
              <a:ext cx="0" cy="2085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18613" y="2294144"/>
              <a:ext cx="6945423" cy="140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588388" y="1817234"/>
              <a:ext cx="0" cy="48962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56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
                                            <p:bg/>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9" grpId="0" build="p" animBg="1"/>
      <p:bldP spid="9" grpId="1" build="p" animBg="1"/>
      <p:bldP spid="26" grpId="0"/>
      <p:bldP spid="26" grpId="1"/>
      <p:bldP spid="28" grpId="0" animBg="1"/>
      <p:bldP spid="29" grpId="0"/>
      <p:bldP spid="29"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EXSCEL: Operations Committee</a:t>
            </a:r>
          </a:p>
        </p:txBody>
      </p:sp>
      <p:sp>
        <p:nvSpPr>
          <p:cNvPr id="4" name="Content Placeholder 5"/>
          <p:cNvSpPr>
            <a:spLocks noGrp="1"/>
          </p:cNvSpPr>
          <p:nvPr>
            <p:ph sz="half" idx="1"/>
          </p:nvPr>
        </p:nvSpPr>
        <p:spPr>
          <a:xfrm>
            <a:off x="169094" y="768259"/>
            <a:ext cx="3570991" cy="4067692"/>
          </a:xfrm>
        </p:spPr>
        <p:txBody>
          <a:bodyPr>
            <a:normAutofit fontScale="47500" lnSpcReduction="20000"/>
          </a:bodyPr>
          <a:lstStyle/>
          <a:p>
            <a:pPr marL="0" indent="0">
              <a:lnSpc>
                <a:spcPct val="110000"/>
              </a:lnSpc>
              <a:spcBef>
                <a:spcPts val="536"/>
              </a:spcBef>
              <a:buNone/>
            </a:pPr>
            <a:r>
              <a:rPr lang="en-GB" sz="2600" b="1" dirty="0">
                <a:latin typeface="Arial" panose="020B0604020202020204" pitchFamily="34" charset="0"/>
                <a:cs typeface="Arial" panose="020B0604020202020204" pitchFamily="34" charset="0"/>
              </a:rPr>
              <a:t>Argentina</a:t>
            </a:r>
            <a:r>
              <a:rPr lang="en-GB" sz="2600" dirty="0">
                <a:latin typeface="Arial" panose="020B0604020202020204" pitchFamily="34" charset="0"/>
                <a:cs typeface="Arial" panose="020B0604020202020204" pitchFamily="34" charset="0"/>
              </a:rPr>
              <a:t>: Rafael Diaz </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Australia</a:t>
            </a:r>
            <a:r>
              <a:rPr lang="en-GB" sz="2600" dirty="0">
                <a:latin typeface="Arial" panose="020B0604020202020204" pitchFamily="34" charset="0"/>
                <a:cs typeface="Arial" panose="020B0604020202020204" pitchFamily="34" charset="0"/>
              </a:rPr>
              <a:t>: Tania </a:t>
            </a:r>
            <a:r>
              <a:rPr lang="en-GB" sz="2600" dirty="0" err="1">
                <a:latin typeface="Arial" panose="020B0604020202020204" pitchFamily="34" charset="0"/>
                <a:cs typeface="Arial" panose="020B0604020202020204" pitchFamily="34" charset="0"/>
              </a:rPr>
              <a:t>Markovic</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Austria</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Guntram</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Schernthaner</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Belgium</a:t>
            </a:r>
            <a:r>
              <a:rPr lang="en-GB" sz="2600" dirty="0">
                <a:latin typeface="Arial" panose="020B0604020202020204" pitchFamily="34" charset="0"/>
                <a:cs typeface="Arial" panose="020B0604020202020204" pitchFamily="34" charset="0"/>
              </a:rPr>
              <a:t>: Chantal Mathieu</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Brazil</a:t>
            </a:r>
            <a:r>
              <a:rPr lang="en-GB" sz="2600" dirty="0">
                <a:latin typeface="Arial" panose="020B0604020202020204" pitchFamily="34" charset="0"/>
                <a:cs typeface="Arial" panose="020B0604020202020204" pitchFamily="34" charset="0"/>
              </a:rPr>
              <a:t>: Renato Lopes</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Bulgaria</a:t>
            </a:r>
            <a:r>
              <a:rPr lang="en-GB"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Tsvetalina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Tankova</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Canada</a:t>
            </a:r>
            <a:r>
              <a:rPr lang="en-GB" sz="2600" dirty="0">
                <a:latin typeface="Arial" panose="020B0604020202020204" pitchFamily="34" charset="0"/>
                <a:cs typeface="Arial" panose="020B0604020202020204" pitchFamily="34" charset="0"/>
              </a:rPr>
              <a:t>: Shaun Goodman, Jean Francois Yale</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Chile</a:t>
            </a:r>
            <a:r>
              <a:rPr lang="en-GB" sz="2600" dirty="0">
                <a:latin typeface="Arial" panose="020B0604020202020204" pitchFamily="34" charset="0"/>
                <a:cs typeface="Arial" panose="020B0604020202020204" pitchFamily="34" charset="0"/>
              </a:rPr>
              <a:t>: Fernando </a:t>
            </a:r>
            <a:r>
              <a:rPr lang="en-GB" sz="2600" dirty="0" err="1">
                <a:latin typeface="Arial" panose="020B0604020202020204" pitchFamily="34" charset="0"/>
                <a:cs typeface="Arial" panose="020B0604020202020204" pitchFamily="34" charset="0"/>
              </a:rPr>
              <a:t>Lanas</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China</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Ji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Linong</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Huo</a:t>
            </a:r>
            <a:r>
              <a:rPr lang="en-GB" sz="2600" dirty="0">
                <a:latin typeface="Arial" panose="020B0604020202020204" pitchFamily="34" charset="0"/>
                <a:cs typeface="Arial" panose="020B0604020202020204" pitchFamily="34" charset="0"/>
              </a:rPr>
              <a:t> Yong, </a:t>
            </a:r>
            <a:r>
              <a:rPr lang="en-GB" sz="2600" dirty="0" err="1">
                <a:latin typeface="Arial" panose="020B0604020202020204" pitchFamily="34" charset="0"/>
                <a:cs typeface="Arial" panose="020B0604020202020204" pitchFamily="34" charset="0"/>
              </a:rPr>
              <a:t>Chanyu</a:t>
            </a:r>
            <a:r>
              <a:rPr lang="en-GB" sz="2600" dirty="0">
                <a:latin typeface="Arial" panose="020B0604020202020204" pitchFamily="34" charset="0"/>
                <a:cs typeface="Arial" panose="020B0604020202020204" pitchFamily="34" charset="0"/>
              </a:rPr>
              <a:t> Pan </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Colombia</a:t>
            </a:r>
            <a:r>
              <a:rPr lang="en-GB" sz="2600" dirty="0">
                <a:latin typeface="Arial" panose="020B0604020202020204" pitchFamily="34" charset="0"/>
                <a:cs typeface="Arial" panose="020B0604020202020204" pitchFamily="34" charset="0"/>
              </a:rPr>
              <a:t>: Miguel </a:t>
            </a:r>
            <a:r>
              <a:rPr lang="en-GB" sz="2600" dirty="0" err="1">
                <a:latin typeface="Arial" panose="020B0604020202020204" pitchFamily="34" charset="0"/>
                <a:cs typeface="Arial" panose="020B0604020202020204" pitchFamily="34" charset="0"/>
              </a:rPr>
              <a:t>Urina</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Czech Republic</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Petr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Widimsky</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Germany</a:t>
            </a:r>
            <a:r>
              <a:rPr lang="en-GB"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Markolf</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Hanefeld</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Hong Kong</a:t>
            </a:r>
            <a:r>
              <a:rPr lang="en-GB" sz="2600" dirty="0">
                <a:latin typeface="Arial" panose="020B0604020202020204" pitchFamily="34" charset="0"/>
                <a:cs typeface="Arial" panose="020B0604020202020204" pitchFamily="34" charset="0"/>
              </a:rPr>
              <a:t>: Alice Kong</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Hungary</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Matyas</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Keltai</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Israel</a:t>
            </a:r>
            <a:r>
              <a:rPr lang="en-GB"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Julio </a:t>
            </a:r>
            <a:r>
              <a:rPr lang="en-US" sz="2600" dirty="0" err="1">
                <a:latin typeface="Arial" panose="020B0604020202020204" pitchFamily="34" charset="0"/>
                <a:cs typeface="Arial" panose="020B0604020202020204" pitchFamily="34" charset="0"/>
              </a:rPr>
              <a:t>Wainstein</a:t>
            </a:r>
            <a:endParaRPr lang="en-GB" sz="2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Italy</a:t>
            </a:r>
            <a:r>
              <a:rPr lang="en-GB" sz="2600" dirty="0">
                <a:latin typeface="Arial" panose="020B0604020202020204" pitchFamily="34" charset="0"/>
                <a:cs typeface="Arial" panose="020B0604020202020204" pitchFamily="34" charset="0"/>
              </a:rPr>
              <a:t>: Stefano del Prato</a:t>
            </a:r>
          </a:p>
          <a:p>
            <a:pPr marL="0" indent="0">
              <a:lnSpc>
                <a:spcPct val="110000"/>
              </a:lnSpc>
              <a:spcBef>
                <a:spcPts val="536"/>
              </a:spcBef>
              <a:buNone/>
            </a:pPr>
            <a:r>
              <a:rPr lang="en-GB" sz="2600" b="1" dirty="0">
                <a:latin typeface="Arial" panose="020B0604020202020204" pitchFamily="34" charset="0"/>
                <a:cs typeface="Arial" panose="020B0604020202020204" pitchFamily="34" charset="0"/>
              </a:rPr>
              <a:t>Latvia</a:t>
            </a:r>
            <a:r>
              <a:rPr lang="en-GB"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Valdis</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Pirags</a:t>
            </a:r>
            <a:endParaRPr lang="en-GB" sz="2600"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1300"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1300"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1300" dirty="0">
              <a:latin typeface="Arial" panose="020B0604020202020204" pitchFamily="34" charset="0"/>
              <a:cs typeface="Arial" panose="020B0604020202020204" pitchFamily="34" charset="0"/>
            </a:endParaRPr>
          </a:p>
        </p:txBody>
      </p:sp>
      <p:sp>
        <p:nvSpPr>
          <p:cNvPr id="5" name="Content Placeholder 6"/>
          <p:cNvSpPr txBox="1">
            <a:spLocks/>
          </p:cNvSpPr>
          <p:nvPr/>
        </p:nvSpPr>
        <p:spPr>
          <a:xfrm>
            <a:off x="3540354" y="739906"/>
            <a:ext cx="3883256" cy="4095971"/>
          </a:xfrm>
          <a:prstGeom prst="rect">
            <a:avLst/>
          </a:prstGeom>
        </p:spPr>
        <p:txBody>
          <a:bodyPr lIns="68580" tIns="34290" rIns="68580" bIns="34290">
            <a:normAutofit fontScale="70000" lnSpcReduction="20000"/>
          </a:bodyPr>
          <a:lstStyle>
            <a:lvl1pPr marL="228600" indent="-228600" algn="l" defTabSz="914400" rtl="0" eaLnBrk="1" latinLnBrk="0" hangingPunct="1">
              <a:lnSpc>
                <a:spcPct val="90000"/>
              </a:lnSpc>
              <a:spcBef>
                <a:spcPts val="1000"/>
              </a:spcBef>
              <a:buClr>
                <a:srgbClr val="8A0054"/>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58595B"/>
              </a:buClr>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92A9D7"/>
              </a:buClr>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bg1">
                  <a:lumMod val="75000"/>
                </a:schemeClr>
              </a:buClr>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spcBef>
                <a:spcPts val="536"/>
              </a:spcBef>
              <a:buNone/>
            </a:pPr>
            <a:r>
              <a:rPr lang="en-GB" sz="1600" b="1" dirty="0">
                <a:latin typeface="Arial" panose="020B0604020202020204" pitchFamily="34" charset="0"/>
                <a:cs typeface="Arial" panose="020B0604020202020204" pitchFamily="34" charset="0"/>
              </a:rPr>
              <a:t>Lithuania</a:t>
            </a:r>
            <a:r>
              <a:rPr lang="en-GB"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Neli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Jakuboniene</a:t>
            </a:r>
            <a:endParaRPr lang="en-GB" sz="1600" b="1"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Malaysia</a:t>
            </a:r>
            <a:r>
              <a:rPr lang="en-GB" sz="1600" dirty="0">
                <a:latin typeface="Arial" panose="020B0604020202020204" pitchFamily="34" charset="0"/>
                <a:cs typeface="Arial" panose="020B0604020202020204" pitchFamily="34" charset="0"/>
              </a:rPr>
              <a:t>: Sim </a:t>
            </a:r>
            <a:r>
              <a:rPr lang="en-GB" sz="1600" dirty="0" err="1">
                <a:latin typeface="Arial" panose="020B0604020202020204" pitchFamily="34" charset="0"/>
                <a:cs typeface="Arial" panose="020B0604020202020204" pitchFamily="34" charset="0"/>
              </a:rPr>
              <a:t>Kui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Hian</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Mexico</a:t>
            </a:r>
            <a:r>
              <a:rPr lang="en-GB" sz="1600" dirty="0">
                <a:latin typeface="Arial" panose="020B0604020202020204" pitchFamily="34" charset="0"/>
                <a:cs typeface="Arial" panose="020B0604020202020204" pitchFamily="34" charset="0"/>
              </a:rPr>
              <a:t>: Jose Luis </a:t>
            </a:r>
            <a:r>
              <a:rPr lang="en-GB" sz="1600" dirty="0" err="1">
                <a:latin typeface="Arial" panose="020B0604020202020204" pitchFamily="34" charset="0"/>
                <a:cs typeface="Arial" panose="020B0604020202020204" pitchFamily="34" charset="0"/>
              </a:rPr>
              <a:t>Leiva</a:t>
            </a:r>
            <a:r>
              <a:rPr lang="en-GB" sz="1600" dirty="0">
                <a:latin typeface="Arial" panose="020B0604020202020204" pitchFamily="34" charset="0"/>
                <a:cs typeface="Arial" panose="020B0604020202020204" pitchFamily="34" charset="0"/>
              </a:rPr>
              <a:t>-Pons</a:t>
            </a: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Netherlands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Adriaan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Kooy</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New Zealand</a:t>
            </a:r>
            <a:r>
              <a:rPr lang="en-GB" sz="1600" dirty="0">
                <a:latin typeface="Arial" panose="020B0604020202020204" pitchFamily="34" charset="0"/>
                <a:cs typeface="Arial" panose="020B0604020202020204" pitchFamily="34" charset="0"/>
              </a:rPr>
              <a:t>: Russell Scott</a:t>
            </a: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Philippines</a:t>
            </a:r>
            <a:r>
              <a:rPr lang="en-GB" sz="1600" dirty="0">
                <a:latin typeface="Arial" panose="020B0604020202020204" pitchFamily="34" charset="0"/>
                <a:cs typeface="Arial" panose="020B0604020202020204" pitchFamily="34" charset="0"/>
              </a:rPr>
              <a:t>: Araceli </a:t>
            </a:r>
            <a:r>
              <a:rPr lang="en-GB" sz="1600" dirty="0" err="1">
                <a:latin typeface="Arial" panose="020B0604020202020204" pitchFamily="34" charset="0"/>
                <a:cs typeface="Arial" panose="020B0604020202020204" pitchFamily="34" charset="0"/>
              </a:rPr>
              <a:t>Panelo</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Poland</a:t>
            </a:r>
            <a:r>
              <a:rPr lang="en-GB" sz="1600" dirty="0">
                <a:latin typeface="Arial" panose="020B0604020202020204" pitchFamily="34" charset="0"/>
                <a:cs typeface="Arial" panose="020B0604020202020204" pitchFamily="34" charset="0"/>
              </a:rPr>
              <a:t>: Piotr </a:t>
            </a:r>
            <a:r>
              <a:rPr lang="en-GB" sz="1600" dirty="0" err="1">
                <a:latin typeface="Arial" panose="020B0604020202020204" pitchFamily="34" charset="0"/>
                <a:cs typeface="Arial" panose="020B0604020202020204" pitchFamily="34" charset="0"/>
              </a:rPr>
              <a:t>Dziemidok</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Romania</a:t>
            </a:r>
            <a:r>
              <a:rPr lang="en-GB"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Ioan</a:t>
            </a:r>
            <a:r>
              <a:rPr lang="en-US" sz="1600" dirty="0">
                <a:latin typeface="Arial" panose="020B0604020202020204" pitchFamily="34" charset="0"/>
                <a:cs typeface="Arial" panose="020B0604020202020204" pitchFamily="34" charset="0"/>
              </a:rPr>
              <a:t> Andrei </a:t>
            </a:r>
            <a:r>
              <a:rPr lang="en-US" sz="1600" dirty="0" err="1">
                <a:latin typeface="Arial" panose="020B0604020202020204" pitchFamily="34" charset="0"/>
                <a:cs typeface="Arial" panose="020B0604020202020204" pitchFamily="34" charset="0"/>
              </a:rPr>
              <a:t>Veresiu</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Russia</a:t>
            </a: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Alexander V. </a:t>
            </a:r>
            <a:r>
              <a:rPr lang="en-US" sz="1600" dirty="0" err="1">
                <a:latin typeface="Arial" panose="020B0604020202020204" pitchFamily="34" charset="0"/>
                <a:cs typeface="Arial" panose="020B0604020202020204" pitchFamily="34" charset="0"/>
              </a:rPr>
              <a:t>Dreval</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Slovakia</a:t>
            </a:r>
            <a:r>
              <a:rPr lang="en-GB" sz="1600" dirty="0">
                <a:latin typeface="Arial" panose="020B0604020202020204" pitchFamily="34" charset="0"/>
                <a:cs typeface="Arial" panose="020B0604020202020204" pitchFamily="34" charset="0"/>
              </a:rPr>
              <a:t>: Jan </a:t>
            </a:r>
            <a:r>
              <a:rPr lang="en-GB" sz="1600" dirty="0" err="1">
                <a:latin typeface="Arial" panose="020B0604020202020204" pitchFamily="34" charset="0"/>
                <a:cs typeface="Arial" panose="020B0604020202020204" pitchFamily="34" charset="0"/>
              </a:rPr>
              <a:t>Murin</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South Africa</a:t>
            </a:r>
            <a:r>
              <a:rPr lang="en-GB" sz="1600" dirty="0">
                <a:latin typeface="Arial" panose="020B0604020202020204" pitchFamily="34" charset="0"/>
                <a:cs typeface="Arial" panose="020B0604020202020204" pitchFamily="34" charset="0"/>
              </a:rPr>
              <a:t>: Mohamed Omar</a:t>
            </a: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South Korea</a:t>
            </a:r>
            <a:r>
              <a:rPr lang="en-GB" sz="1600" dirty="0">
                <a:latin typeface="Arial" panose="020B0604020202020204" pitchFamily="34" charset="0"/>
                <a:cs typeface="Arial" panose="020B0604020202020204" pitchFamily="34" charset="0"/>
              </a:rPr>
              <a:t>: Kun-</a:t>
            </a:r>
            <a:r>
              <a:rPr lang="en-GB" sz="1600" dirty="0" err="1">
                <a:latin typeface="Arial" panose="020B0604020202020204" pitchFamily="34" charset="0"/>
                <a:cs typeface="Arial" panose="020B0604020202020204" pitchFamily="34" charset="0"/>
              </a:rPr>
              <a:t>Ho</a:t>
            </a:r>
            <a:r>
              <a:rPr lang="en-GB" sz="1600" dirty="0">
                <a:latin typeface="Arial" panose="020B0604020202020204" pitchFamily="34" charset="0"/>
                <a:cs typeface="Arial" panose="020B0604020202020204" pitchFamily="34" charset="0"/>
              </a:rPr>
              <a:t> Yoon</a:t>
            </a: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Spain</a:t>
            </a:r>
            <a:r>
              <a:rPr lang="en-GB" sz="1600" dirty="0">
                <a:latin typeface="Arial" panose="020B0604020202020204" pitchFamily="34" charset="0"/>
                <a:cs typeface="Arial" panose="020B0604020202020204" pitchFamily="34" charset="0"/>
              </a:rPr>
              <a:t>: Albert </a:t>
            </a:r>
            <a:r>
              <a:rPr lang="en-GB" sz="1600" dirty="0" err="1">
                <a:latin typeface="Arial" panose="020B0604020202020204" pitchFamily="34" charset="0"/>
                <a:cs typeface="Arial" panose="020B0604020202020204" pitchFamily="34" charset="0"/>
              </a:rPr>
              <a:t>LeCube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Torello</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Taiwan</a:t>
            </a:r>
            <a:r>
              <a:rPr lang="en-GB" sz="1600" dirty="0">
                <a:latin typeface="Arial" panose="020B0604020202020204" pitchFamily="34" charset="0"/>
                <a:cs typeface="Arial" panose="020B0604020202020204" pitchFamily="34" charset="0"/>
              </a:rPr>
              <a:t>: Wayne </a:t>
            </a:r>
            <a:r>
              <a:rPr lang="en-GB" sz="1600" dirty="0" err="1">
                <a:latin typeface="Arial" panose="020B0604020202020204" pitchFamily="34" charset="0"/>
                <a:cs typeface="Arial" panose="020B0604020202020204" pitchFamily="34" charset="0"/>
              </a:rPr>
              <a:t>Sheu</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Thailand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Piyamitr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Sritara</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Ukraine</a:t>
            </a:r>
            <a:r>
              <a:rPr lang="en-GB" sz="1600" dirty="0">
                <a:latin typeface="Arial" panose="020B0604020202020204" pitchFamily="34" charset="0"/>
                <a:cs typeface="Arial" panose="020B0604020202020204" pitchFamily="34" charset="0"/>
              </a:rPr>
              <a:t>: Alexander </a:t>
            </a:r>
            <a:r>
              <a:rPr lang="en-GB" sz="1600" dirty="0" err="1">
                <a:latin typeface="Arial" panose="020B0604020202020204" pitchFamily="34" charset="0"/>
                <a:cs typeface="Arial" panose="020B0604020202020204" pitchFamily="34" charset="0"/>
              </a:rPr>
              <a:t>Parkhomenko</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United Kingdom</a:t>
            </a:r>
            <a:r>
              <a:rPr lang="en-GB" sz="1600" dirty="0">
                <a:latin typeface="Arial" panose="020B0604020202020204" pitchFamily="34" charset="0"/>
                <a:cs typeface="Arial" panose="020B0604020202020204" pitchFamily="34" charset="0"/>
              </a:rPr>
              <a:t>: Naveed </a:t>
            </a:r>
            <a:r>
              <a:rPr lang="en-GB" sz="1600" dirty="0" err="1">
                <a:latin typeface="Arial" panose="020B0604020202020204" pitchFamily="34" charset="0"/>
                <a:cs typeface="Arial" panose="020B0604020202020204" pitchFamily="34" charset="0"/>
              </a:rPr>
              <a:t>Sattar</a:t>
            </a:r>
            <a:endParaRPr lang="en-GB" sz="1600" dirty="0">
              <a:latin typeface="Arial" panose="020B0604020202020204" pitchFamily="34" charset="0"/>
              <a:cs typeface="Arial" panose="020B0604020202020204" pitchFamily="34" charset="0"/>
            </a:endParaRPr>
          </a:p>
          <a:p>
            <a:pPr marL="0" indent="0">
              <a:lnSpc>
                <a:spcPct val="110000"/>
              </a:lnSpc>
              <a:spcBef>
                <a:spcPts val="536"/>
              </a:spcBef>
              <a:buNone/>
            </a:pPr>
            <a:r>
              <a:rPr lang="en-GB" sz="1600" b="1" dirty="0">
                <a:latin typeface="Arial" panose="020B0604020202020204" pitchFamily="34" charset="0"/>
                <a:cs typeface="Arial" panose="020B0604020202020204" pitchFamily="34" charset="0"/>
              </a:rPr>
              <a:t>United States</a:t>
            </a:r>
            <a:r>
              <a:rPr lang="en-GB" sz="1600" dirty="0">
                <a:latin typeface="Arial" panose="020B0604020202020204" pitchFamily="34" charset="0"/>
                <a:cs typeface="Arial" panose="020B0604020202020204" pitchFamily="34" charset="0"/>
              </a:rPr>
              <a:t>: David </a:t>
            </a:r>
            <a:r>
              <a:rPr lang="en-GB" sz="1600" dirty="0" err="1">
                <a:latin typeface="Arial" panose="020B0604020202020204" pitchFamily="34" charset="0"/>
                <a:cs typeface="Arial" panose="020B0604020202020204" pitchFamily="34" charset="0"/>
              </a:rPr>
              <a:t>Aguliera</a:t>
            </a:r>
            <a:r>
              <a:rPr lang="en-GB" sz="1600" dirty="0">
                <a:latin typeface="Arial" panose="020B0604020202020204" pitchFamily="34" charset="0"/>
                <a:cs typeface="Arial" panose="020B0604020202020204" pitchFamily="34" charset="0"/>
              </a:rPr>
              <a:t>, Richard </a:t>
            </a:r>
            <a:r>
              <a:rPr lang="en-GB" sz="1600" dirty="0" err="1">
                <a:latin typeface="Arial" panose="020B0604020202020204" pitchFamily="34" charset="0"/>
                <a:cs typeface="Arial" panose="020B0604020202020204" pitchFamily="34" charset="0"/>
              </a:rPr>
              <a:t>Bergenstal</a:t>
            </a:r>
            <a:endParaRPr lang="en-GB" sz="1600" dirty="0">
              <a:latin typeface="Arial" panose="020B0604020202020204" pitchFamily="34" charset="0"/>
              <a:cs typeface="Arial" panose="020B0604020202020204" pitchFamily="34" charset="0"/>
            </a:endParaRPr>
          </a:p>
          <a:p>
            <a:pPr marL="0" indent="0">
              <a:lnSpc>
                <a:spcPct val="110000"/>
              </a:lnSpc>
              <a:spcBef>
                <a:spcPts val="0"/>
              </a:spcBef>
              <a:buNone/>
            </a:pPr>
            <a:endParaRPr lang="en-GB" sz="1300" dirty="0">
              <a:latin typeface="Arial" panose="020B0604020202020204" pitchFamily="34" charset="0"/>
              <a:cs typeface="Arial" panose="020B0604020202020204" pitchFamily="34" charset="0"/>
            </a:endParaRPr>
          </a:p>
        </p:txBody>
      </p:sp>
      <p:sp>
        <p:nvSpPr>
          <p:cNvPr id="6" name="Content Placeholder 5"/>
          <p:cNvSpPr txBox="1">
            <a:spLocks/>
          </p:cNvSpPr>
          <p:nvPr/>
        </p:nvSpPr>
        <p:spPr>
          <a:xfrm>
            <a:off x="6057704" y="849886"/>
            <a:ext cx="2857830" cy="1405944"/>
          </a:xfrm>
          <a:prstGeom prst="rect">
            <a:avLst/>
          </a:prstGeom>
          <a:solidFill>
            <a:srgbClr val="92A9D7">
              <a:alpha val="25000"/>
            </a:srgbClr>
          </a:solidFill>
        </p:spPr>
        <p:txBody>
          <a:bodyPr vert="horz" lIns="137160" tIns="102870" rIns="68580" bIns="68580" rtlCol="0">
            <a:normAutofit/>
          </a:bodyPr>
          <a:lstStyle>
            <a:lvl1pPr marL="228600" indent="-228600" algn="l" defTabSz="914400" rtl="0" eaLnBrk="1" latinLnBrk="0" hangingPunct="1">
              <a:lnSpc>
                <a:spcPct val="90000"/>
              </a:lnSpc>
              <a:spcBef>
                <a:spcPts val="1000"/>
              </a:spcBef>
              <a:buClr>
                <a:srgbClr val="8A0054"/>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58595B"/>
              </a:buClr>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92A9D7"/>
              </a:buClr>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bg1">
                  <a:lumMod val="75000"/>
                </a:schemeClr>
              </a:buClr>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536"/>
              </a:spcBef>
              <a:buNone/>
            </a:pPr>
            <a:r>
              <a:rPr lang="en-GB" sz="1200" b="1" dirty="0">
                <a:latin typeface="Arial" panose="020B0604020202020204" pitchFamily="34" charset="0"/>
                <a:cs typeface="Arial" panose="020B0604020202020204" pitchFamily="34" charset="0"/>
              </a:rPr>
              <a:t>Former members:</a:t>
            </a:r>
          </a:p>
          <a:p>
            <a:pPr marL="0" indent="0">
              <a:spcBef>
                <a:spcPts val="536"/>
              </a:spcBef>
              <a:buNone/>
            </a:pPr>
            <a:r>
              <a:rPr lang="en-GB" sz="1000" b="1" dirty="0"/>
              <a:t>Australia</a:t>
            </a:r>
            <a:r>
              <a:rPr lang="en-GB" sz="1000" dirty="0"/>
              <a:t>: Ian </a:t>
            </a:r>
            <a:r>
              <a:rPr lang="en-GB" sz="1000" dirty="0" err="1"/>
              <a:t>Caterson</a:t>
            </a:r>
            <a:endParaRPr lang="en-GB" sz="1000" dirty="0"/>
          </a:p>
          <a:p>
            <a:pPr marL="0" indent="0">
              <a:spcBef>
                <a:spcPts val="536"/>
              </a:spcBef>
              <a:buNone/>
            </a:pPr>
            <a:r>
              <a:rPr lang="en-GB" sz="1000" b="1" dirty="0"/>
              <a:t>China</a:t>
            </a:r>
            <a:r>
              <a:rPr lang="en-GB" sz="1000" dirty="0"/>
              <a:t>: </a:t>
            </a:r>
            <a:r>
              <a:rPr lang="en-GB" sz="1000" dirty="0" err="1"/>
              <a:t>Jianping</a:t>
            </a:r>
            <a:r>
              <a:rPr lang="en-GB" sz="1000" dirty="0"/>
              <a:t> </a:t>
            </a:r>
            <a:r>
              <a:rPr lang="en-GB" sz="1000" dirty="0" err="1"/>
              <a:t>Weng</a:t>
            </a:r>
            <a:r>
              <a:rPr lang="en-GB" sz="1000" dirty="0"/>
              <a:t>, Dayi Hu, </a:t>
            </a:r>
            <a:r>
              <a:rPr lang="en-GB" sz="1000" dirty="0" err="1"/>
              <a:t>Ge</a:t>
            </a:r>
            <a:r>
              <a:rPr lang="en-GB" sz="1000" dirty="0"/>
              <a:t> </a:t>
            </a:r>
            <a:r>
              <a:rPr lang="en-GB" sz="1000" dirty="0" err="1"/>
              <a:t>Junbo</a:t>
            </a:r>
            <a:endParaRPr lang="en-GB" sz="1000" dirty="0"/>
          </a:p>
          <a:p>
            <a:pPr marL="0" indent="0">
              <a:spcBef>
                <a:spcPts val="536"/>
              </a:spcBef>
              <a:buNone/>
            </a:pPr>
            <a:r>
              <a:rPr lang="en-GB" sz="1000" b="1" dirty="0"/>
              <a:t>France</a:t>
            </a:r>
            <a:r>
              <a:rPr lang="en-GB" sz="1000" dirty="0"/>
              <a:t>: </a:t>
            </a:r>
            <a:r>
              <a:rPr lang="en-GB" sz="1000" dirty="0" err="1"/>
              <a:t>Faiez</a:t>
            </a:r>
            <a:r>
              <a:rPr lang="en-GB" sz="1000" dirty="0"/>
              <a:t> </a:t>
            </a:r>
            <a:r>
              <a:rPr lang="en-GB" sz="1000" dirty="0" err="1"/>
              <a:t>Zannad</a:t>
            </a:r>
            <a:endParaRPr lang="en-GB" sz="1000" dirty="0"/>
          </a:p>
          <a:p>
            <a:pPr marL="0" indent="0">
              <a:spcBef>
                <a:spcPts val="536"/>
              </a:spcBef>
              <a:buNone/>
            </a:pPr>
            <a:r>
              <a:rPr lang="en-GB" sz="1000" b="1" dirty="0"/>
              <a:t>India</a:t>
            </a:r>
            <a:r>
              <a:rPr lang="en-GB" sz="1000" dirty="0"/>
              <a:t>: </a:t>
            </a:r>
            <a:r>
              <a:rPr lang="en-GB" sz="1000" dirty="0" err="1"/>
              <a:t>Misra</a:t>
            </a:r>
            <a:r>
              <a:rPr lang="en-GB" sz="1000" dirty="0"/>
              <a:t> </a:t>
            </a:r>
            <a:r>
              <a:rPr lang="en-GB" sz="1000" dirty="0" err="1"/>
              <a:t>Anoop</a:t>
            </a:r>
            <a:r>
              <a:rPr lang="en-GB" sz="1000" dirty="0"/>
              <a:t>, </a:t>
            </a:r>
            <a:r>
              <a:rPr lang="en-GB" sz="1000" dirty="0" err="1"/>
              <a:t>Mithal</a:t>
            </a:r>
            <a:r>
              <a:rPr lang="en-GB" sz="1000" dirty="0"/>
              <a:t> </a:t>
            </a:r>
            <a:r>
              <a:rPr lang="en-GB" sz="1000" dirty="0" err="1"/>
              <a:t>Ambrish</a:t>
            </a:r>
            <a:endParaRPr lang="en-GB" sz="1000" dirty="0"/>
          </a:p>
          <a:p>
            <a:pPr marL="0" indent="0">
              <a:spcBef>
                <a:spcPts val="536"/>
              </a:spcBef>
              <a:buNone/>
            </a:pPr>
            <a:r>
              <a:rPr lang="en-GB" sz="1000" b="1" dirty="0"/>
              <a:t>Peru</a:t>
            </a:r>
            <a:r>
              <a:rPr lang="en-GB" sz="1000" dirty="0"/>
              <a:t>: John </a:t>
            </a:r>
            <a:r>
              <a:rPr lang="en-GB" sz="1000" dirty="0" err="1"/>
              <a:t>Adaly</a:t>
            </a:r>
            <a:r>
              <a:rPr lang="en-GB" sz="1000" dirty="0"/>
              <a:t> Gallegos</a:t>
            </a:r>
          </a:p>
          <a:p>
            <a:pPr marL="0" indent="0">
              <a:spcBef>
                <a:spcPts val="536"/>
              </a:spcBef>
              <a:buNone/>
            </a:pPr>
            <a:endParaRPr lang="en-GB" sz="1000" dirty="0">
              <a:latin typeface="Arial" panose="020B0604020202020204" pitchFamily="34" charset="0"/>
              <a:cs typeface="Arial" panose="020B0604020202020204" pitchFamily="34" charset="0"/>
            </a:endParaRPr>
          </a:p>
          <a:p>
            <a:pPr marL="0" indent="0">
              <a:spcBef>
                <a:spcPts val="0"/>
              </a:spcBef>
              <a:buNone/>
            </a:pPr>
            <a:endParaRPr lang="en-GB" sz="1000" dirty="0">
              <a:latin typeface="Arial" panose="020B0604020202020204" pitchFamily="34" charset="0"/>
              <a:cs typeface="Arial" panose="020B0604020202020204" pitchFamily="34" charset="0"/>
            </a:endParaRPr>
          </a:p>
          <a:p>
            <a:pPr marL="0" indent="0">
              <a:spcBef>
                <a:spcPts val="0"/>
              </a:spcBef>
              <a:buNone/>
            </a:pPr>
            <a:endParaRPr lang="en-GB" sz="1000" dirty="0">
              <a:latin typeface="Arial" panose="020B0604020202020204" pitchFamily="34" charset="0"/>
              <a:cs typeface="Arial" panose="020B0604020202020204" pitchFamily="34" charset="0"/>
            </a:endParaRPr>
          </a:p>
          <a:p>
            <a:pPr marL="0" indent="0">
              <a:spcBef>
                <a:spcPts val="0"/>
              </a:spcBef>
              <a:buNone/>
            </a:pP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987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Participants and Sites</a:t>
            </a:r>
          </a:p>
        </p:txBody>
      </p:sp>
      <p:sp>
        <p:nvSpPr>
          <p:cNvPr id="3" name="Content Placeholder 2"/>
          <p:cNvSpPr>
            <a:spLocks noGrp="1"/>
          </p:cNvSpPr>
          <p:nvPr>
            <p:ph idx="1"/>
          </p:nvPr>
        </p:nvSpPr>
        <p:spPr/>
        <p:txBody>
          <a:bodyPr/>
          <a:lstStyle/>
          <a:p>
            <a:r>
              <a:rPr lang="en-GB" dirty="0"/>
              <a:t>We thank the participants, without whom this study and these analyses would not have been possible</a:t>
            </a:r>
          </a:p>
          <a:p>
            <a:endParaRPr lang="en-GB" dirty="0"/>
          </a:p>
          <a:p>
            <a:r>
              <a:rPr lang="en-GB" dirty="0"/>
              <a:t>We also thank the many investigators from 687 sites in 35 countries who worked diligently to help ensure EXSCEL was run to the highest possible standards</a:t>
            </a:r>
          </a:p>
        </p:txBody>
      </p:sp>
    </p:spTree>
    <p:extLst>
      <p:ext uri="{BB962C8B-B14F-4D97-AF65-F5344CB8AC3E}">
        <p14:creationId xmlns:p14="http://schemas.microsoft.com/office/powerpoint/2010/main" val="2417729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Partners</a:t>
            </a:r>
            <a:endParaRPr lang="en-GB" dirty="0"/>
          </a:p>
        </p:txBody>
      </p:sp>
      <p:sp>
        <p:nvSpPr>
          <p:cNvPr id="3" name="Content Placeholder 2"/>
          <p:cNvSpPr>
            <a:spLocks noGrp="1"/>
          </p:cNvSpPr>
          <p:nvPr>
            <p:ph idx="1"/>
          </p:nvPr>
        </p:nvSpPr>
        <p:spPr/>
        <p:txBody>
          <a:bodyPr/>
          <a:lstStyle/>
          <a:p>
            <a:pPr marL="0" indent="0">
              <a:buNone/>
            </a:pPr>
            <a:r>
              <a:rPr lang="en-GB" dirty="0"/>
              <a:t>We thank the following academic partners and contract research organisations for their assistance:</a:t>
            </a:r>
          </a:p>
          <a:p>
            <a:endParaRPr lang="en-GB" dirty="0"/>
          </a:p>
          <a:p>
            <a:r>
              <a:rPr lang="en-GB" dirty="0"/>
              <a:t>Canadian VIGOUR Centre</a:t>
            </a:r>
          </a:p>
          <a:p>
            <a:endParaRPr lang="en-GB" dirty="0"/>
          </a:p>
          <a:p>
            <a:r>
              <a:rPr lang="en-GB" dirty="0"/>
              <a:t>PAREXEL International</a:t>
            </a:r>
          </a:p>
        </p:txBody>
      </p:sp>
    </p:spTree>
    <p:extLst>
      <p:ext uri="{BB962C8B-B14F-4D97-AF65-F5344CB8AC3E}">
        <p14:creationId xmlns:p14="http://schemas.microsoft.com/office/powerpoint/2010/main" val="3458929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42737"/>
            <a:ext cx="7886700" cy="537317"/>
          </a:xfrm>
        </p:spPr>
        <p:txBody>
          <a:bodyPr/>
          <a:lstStyle/>
          <a:p>
            <a:r>
              <a:rPr lang="en-GB" dirty="0"/>
              <a:t>Results online at www.nejm.org</a:t>
            </a:r>
          </a:p>
        </p:txBody>
      </p:sp>
      <p:pic>
        <p:nvPicPr>
          <p:cNvPr id="4" name="Picture 3">
            <a:extLst>
              <a:ext uri="{FF2B5EF4-FFF2-40B4-BE49-F238E27FC236}">
                <a16:creationId xmlns:a16="http://schemas.microsoft.com/office/drawing/2014/main" xmlns="" id="{F463B008-E274-4B41-B5EC-7E227A6E26FF}"/>
              </a:ext>
            </a:extLst>
          </p:cNvPr>
          <p:cNvPicPr>
            <a:picLocks noChangeAspect="1"/>
          </p:cNvPicPr>
          <p:nvPr/>
        </p:nvPicPr>
        <p:blipFill>
          <a:blip r:embed="rId2"/>
          <a:stretch>
            <a:fillRect/>
          </a:stretch>
        </p:blipFill>
        <p:spPr>
          <a:xfrm>
            <a:off x="960123" y="487906"/>
            <a:ext cx="6549458" cy="4048660"/>
          </a:xfrm>
          <a:prstGeom prst="rect">
            <a:avLst/>
          </a:prstGeom>
        </p:spPr>
      </p:pic>
      <p:sp>
        <p:nvSpPr>
          <p:cNvPr id="5" name="TextBox 4">
            <a:extLst>
              <a:ext uri="{FF2B5EF4-FFF2-40B4-BE49-F238E27FC236}">
                <a16:creationId xmlns:a16="http://schemas.microsoft.com/office/drawing/2014/main" xmlns="" id="{7F8FFB52-B792-4271-92B6-FD673302E5A0}"/>
              </a:ext>
            </a:extLst>
          </p:cNvPr>
          <p:cNvSpPr txBox="1"/>
          <p:nvPr/>
        </p:nvSpPr>
        <p:spPr>
          <a:xfrm>
            <a:off x="1200075" y="4600358"/>
            <a:ext cx="3046027" cy="338554"/>
          </a:xfrm>
          <a:prstGeom prst="rect">
            <a:avLst/>
          </a:prstGeom>
          <a:noFill/>
        </p:spPr>
        <p:txBody>
          <a:bodyPr wrap="none" rtlCol="0">
            <a:spAutoFit/>
          </a:bodyPr>
          <a:lstStyle/>
          <a:p>
            <a:pPr>
              <a:buNone/>
            </a:pPr>
            <a:r>
              <a:rPr lang="ro-RO" sz="1600" i="1" dirty="0">
                <a:solidFill>
                  <a:schemeClr val="tx1"/>
                </a:solidFill>
                <a:latin typeface="Arial" panose="020B0604020202020204" pitchFamily="34" charset="0"/>
                <a:cs typeface="Arial" panose="020B0604020202020204" pitchFamily="34" charset="0"/>
              </a:rPr>
              <a:t>DOI: 10.1056/NEJMoa1</a:t>
            </a:r>
            <a:r>
              <a:rPr lang="en-GB" sz="1600" i="1" dirty="0">
                <a:solidFill>
                  <a:schemeClr val="tx1"/>
                </a:solidFill>
                <a:latin typeface="Arial" panose="020B0604020202020204" pitchFamily="34" charset="0"/>
                <a:cs typeface="Arial" panose="020B0604020202020204" pitchFamily="34" charset="0"/>
              </a:rPr>
              <a:t>612917</a:t>
            </a:r>
            <a:endParaRPr lang="en-US" sz="1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86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Slides available at:</a:t>
            </a:r>
            <a:endParaRPr lang="en-GB" dirty="0"/>
          </a:p>
        </p:txBody>
      </p:sp>
      <p:sp>
        <p:nvSpPr>
          <p:cNvPr id="3" name="TextBox 2"/>
          <p:cNvSpPr txBox="1"/>
          <p:nvPr/>
        </p:nvSpPr>
        <p:spPr>
          <a:xfrm>
            <a:off x="945725" y="2354812"/>
            <a:ext cx="6915150" cy="700192"/>
          </a:xfrm>
          <a:prstGeom prst="rect">
            <a:avLst/>
          </a:prstGeom>
          <a:noFill/>
        </p:spPr>
        <p:txBody>
          <a:bodyPr wrap="square" lIns="68580" tIns="34290" rIns="68580" bIns="34290" rtlCol="0">
            <a:spAutoFit/>
          </a:bodyPr>
          <a:lstStyle/>
          <a:p>
            <a:r>
              <a:rPr lang="en-GB" sz="4100" b="1" dirty="0">
                <a:solidFill>
                  <a:srgbClr val="8A0054"/>
                </a:solidFill>
                <a:latin typeface="Arial"/>
                <a:cs typeface="Arial"/>
              </a:rPr>
              <a:t>www.dtu.ox.ac.uk/EXSCEL</a:t>
            </a:r>
          </a:p>
        </p:txBody>
      </p:sp>
    </p:spTree>
    <p:extLst>
      <p:ext uri="{BB962C8B-B14F-4D97-AF65-F5344CB8AC3E}">
        <p14:creationId xmlns:p14="http://schemas.microsoft.com/office/powerpoint/2010/main" val="350768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EXSCEL</a:t>
            </a:r>
            <a:endParaRPr lang="en-GB" dirty="0"/>
          </a:p>
        </p:txBody>
      </p:sp>
      <p:sp>
        <p:nvSpPr>
          <p:cNvPr id="3" name="Content Placeholder 2"/>
          <p:cNvSpPr>
            <a:spLocks noGrp="1"/>
          </p:cNvSpPr>
          <p:nvPr>
            <p:ph idx="1"/>
          </p:nvPr>
        </p:nvSpPr>
        <p:spPr>
          <a:xfrm>
            <a:off x="176833" y="1162742"/>
            <a:ext cx="8215268" cy="2986538"/>
          </a:xfrm>
        </p:spPr>
        <p:txBody>
          <a:bodyPr>
            <a:normAutofit lnSpcReduction="10000"/>
          </a:bodyPr>
          <a:lstStyle/>
          <a:p>
            <a:pPr>
              <a:lnSpc>
                <a:spcPct val="100000"/>
              </a:lnSpc>
            </a:pPr>
            <a:r>
              <a:rPr lang="en-GB" dirty="0"/>
              <a:t>Large, pragmatic, international trial designed to characterise the effects of once weekly GLP-1 receptor agonist, exenatide, on CV-related outcomes in patients with T2DM, when added to usual diabetes care</a:t>
            </a:r>
          </a:p>
          <a:p>
            <a:r>
              <a:rPr lang="en-GB" dirty="0"/>
              <a:t>Double-blind, placebo-controlled trial randomising participants to </a:t>
            </a:r>
            <a:r>
              <a:rPr lang="en-GB" dirty="0" err="1">
                <a:solidFill>
                  <a:srgbClr val="990033"/>
                </a:solidFill>
              </a:rPr>
              <a:t>exenatide</a:t>
            </a:r>
            <a:r>
              <a:rPr lang="en-GB" dirty="0">
                <a:solidFill>
                  <a:srgbClr val="990033"/>
                </a:solidFill>
              </a:rPr>
              <a:t> 2 mg once weekly injection or matching placebo</a:t>
            </a:r>
          </a:p>
          <a:p>
            <a:pPr>
              <a:lnSpc>
                <a:spcPct val="100000"/>
              </a:lnSpc>
            </a:pPr>
            <a:r>
              <a:rPr lang="en-GB" dirty="0"/>
              <a:t>Academically led by the Diabetes Trials Unit, University of Oxford and the Duke Clinical Research Institute in collaboration with industry sponsorship </a:t>
            </a:r>
          </a:p>
        </p:txBody>
      </p:sp>
    </p:spTree>
    <p:extLst>
      <p:ext uri="{BB962C8B-B14F-4D97-AF65-F5344CB8AC3E}">
        <p14:creationId xmlns:p14="http://schemas.microsoft.com/office/powerpoint/2010/main" val="352594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and Indirect Effects of GLP-1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01" y="897741"/>
            <a:ext cx="4687700" cy="369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1088" y="4737909"/>
            <a:ext cx="3021594" cy="238527"/>
          </a:xfrm>
          <a:prstGeom prst="rect">
            <a:avLst/>
          </a:prstGeom>
          <a:noFill/>
        </p:spPr>
        <p:txBody>
          <a:bodyPr wrap="square" lIns="68580" tIns="34290" rIns="68580" bIns="34290" rtlCol="0">
            <a:spAutoFit/>
          </a:bodyPr>
          <a:lstStyle/>
          <a:p>
            <a:r>
              <a:rPr lang="en-US" sz="1100" i="1" dirty="0" err="1">
                <a:solidFill>
                  <a:schemeClr val="accent1"/>
                </a:solidFill>
                <a:latin typeface="Arial"/>
                <a:cs typeface="Arial"/>
              </a:rPr>
              <a:t>Drucker</a:t>
            </a:r>
            <a:r>
              <a:rPr lang="en-US" sz="1100" i="1" dirty="0">
                <a:solidFill>
                  <a:schemeClr val="accent1"/>
                </a:solidFill>
                <a:latin typeface="Arial"/>
                <a:cs typeface="Arial"/>
              </a:rPr>
              <a:t> DJ. Cell Metabolism 2016</a:t>
            </a:r>
          </a:p>
        </p:txBody>
      </p:sp>
    </p:spTree>
    <p:extLst>
      <p:ext uri="{BB962C8B-B14F-4D97-AF65-F5344CB8AC3E}">
        <p14:creationId xmlns:p14="http://schemas.microsoft.com/office/powerpoint/2010/main" val="1420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4" y="1"/>
            <a:ext cx="7886700" cy="537317"/>
          </a:xfrm>
        </p:spPr>
        <p:txBody>
          <a:bodyPr>
            <a:normAutofit/>
          </a:bodyPr>
          <a:lstStyle/>
          <a:p>
            <a:r>
              <a:rPr lang="en-GB" dirty="0"/>
              <a:t>Pragmatic Study Design</a:t>
            </a:r>
          </a:p>
        </p:txBody>
      </p:sp>
      <p:sp>
        <p:nvSpPr>
          <p:cNvPr id="3" name="Content Placeholder 2"/>
          <p:cNvSpPr>
            <a:spLocks noGrp="1"/>
          </p:cNvSpPr>
          <p:nvPr>
            <p:ph idx="1"/>
          </p:nvPr>
        </p:nvSpPr>
        <p:spPr>
          <a:xfrm>
            <a:off x="176833" y="497453"/>
            <a:ext cx="8696147" cy="3694419"/>
          </a:xfrm>
        </p:spPr>
        <p:txBody>
          <a:bodyPr>
            <a:noAutofit/>
          </a:bodyPr>
          <a:lstStyle/>
          <a:p>
            <a:r>
              <a:rPr lang="en-GB" sz="2000" b="1" dirty="0"/>
              <a:t>Integration with usual care</a:t>
            </a:r>
          </a:p>
          <a:p>
            <a:pPr lvl="1">
              <a:buClr>
                <a:srgbClr val="8A0054"/>
              </a:buClr>
              <a:buFont typeface="Arial" panose="020B0604020202020204" pitchFamily="34" charset="0"/>
              <a:buChar char="‒"/>
            </a:pPr>
            <a:r>
              <a:rPr lang="en-GB" dirty="0"/>
              <a:t>Management of diabetes, CV risk factors and pre-existing CV disease remained responsibility of usual care provider based on local practice patterns and guidelines</a:t>
            </a:r>
          </a:p>
          <a:p>
            <a:pPr lvl="1">
              <a:buClr>
                <a:srgbClr val="8A0054"/>
              </a:buClr>
              <a:buFont typeface="Arial" panose="020B0604020202020204" pitchFamily="34" charset="0"/>
              <a:buChar char="‒"/>
            </a:pPr>
            <a:r>
              <a:rPr lang="en-GB" dirty="0"/>
              <a:t>Concomitant DM therapy at discretion of usual providers </a:t>
            </a:r>
          </a:p>
          <a:p>
            <a:pPr lvl="2">
              <a:buClr>
                <a:srgbClr val="8A0054"/>
              </a:buClr>
              <a:buFont typeface="Arial" panose="020B0604020202020204" pitchFamily="34" charset="0"/>
              <a:buChar char="‒"/>
            </a:pPr>
            <a:r>
              <a:rPr lang="en-GB" sz="1700" dirty="0"/>
              <a:t>Concomitant open-label GLP-1RA prohibited</a:t>
            </a:r>
          </a:p>
          <a:p>
            <a:r>
              <a:rPr lang="en-GB" sz="2000" b="1" dirty="0"/>
              <a:t>Streamlined trial conduction</a:t>
            </a:r>
          </a:p>
          <a:p>
            <a:pPr lvl="1">
              <a:buClr>
                <a:srgbClr val="8A0054"/>
              </a:buClr>
              <a:buFont typeface="Arial" panose="020B0604020202020204" pitchFamily="34" charset="0"/>
              <a:buChar char="‒"/>
            </a:pPr>
            <a:r>
              <a:rPr lang="en-GB" dirty="0"/>
              <a:t>Broad inclusion/exclusion criteria representative of patient population</a:t>
            </a:r>
          </a:p>
          <a:p>
            <a:pPr lvl="2">
              <a:buClr>
                <a:srgbClr val="8A0054"/>
              </a:buClr>
              <a:buFont typeface="Arial" panose="020B0604020202020204" pitchFamily="34" charset="0"/>
              <a:buChar char="‒"/>
            </a:pPr>
            <a:r>
              <a:rPr lang="en-GB" sz="1700" dirty="0"/>
              <a:t>Wide range of CV risk; no enrichment for elderly individuals</a:t>
            </a:r>
          </a:p>
          <a:p>
            <a:pPr lvl="2">
              <a:buClr>
                <a:srgbClr val="8A0054"/>
              </a:buClr>
              <a:buFont typeface="Arial" panose="020B0604020202020204" pitchFamily="34" charset="0"/>
              <a:buChar char="‒"/>
            </a:pPr>
            <a:r>
              <a:rPr lang="en-GB" sz="1700" dirty="0"/>
              <a:t>DPP-4 inhibitors permitted</a:t>
            </a:r>
          </a:p>
          <a:p>
            <a:pPr lvl="1">
              <a:buClr>
                <a:srgbClr val="8A0054"/>
              </a:buClr>
              <a:buFont typeface="Arial" panose="020B0604020202020204" pitchFamily="34" charset="0"/>
              <a:buChar char="‒"/>
            </a:pPr>
            <a:r>
              <a:rPr lang="en-GB" dirty="0"/>
              <a:t>No run-in period</a:t>
            </a:r>
          </a:p>
          <a:p>
            <a:pPr lvl="1">
              <a:buClr>
                <a:srgbClr val="8A0054"/>
              </a:buClr>
              <a:buFont typeface="Arial" panose="020B0604020202020204" pitchFamily="34" charset="0"/>
              <a:buChar char="‒"/>
            </a:pPr>
            <a:r>
              <a:rPr lang="en-GB" dirty="0"/>
              <a:t>Visits every 6 months to minimise interference with usual care</a:t>
            </a:r>
          </a:p>
          <a:p>
            <a:pPr lvl="1">
              <a:buClr>
                <a:srgbClr val="8A0054"/>
              </a:buClr>
              <a:buFont typeface="Arial" panose="020B0604020202020204" pitchFamily="34" charset="0"/>
              <a:buChar char="‒"/>
            </a:pPr>
            <a:r>
              <a:rPr lang="en-GB" dirty="0"/>
              <a:t>All efficacy and safety (except for annual calcitonin) laboratory results collected as available from the usual care setting</a:t>
            </a:r>
          </a:p>
          <a:p>
            <a:pPr lvl="1">
              <a:buClr>
                <a:srgbClr val="8A0054"/>
              </a:buClr>
              <a:buFont typeface="Arial" panose="020B0604020202020204" pitchFamily="34" charset="0"/>
              <a:buChar char="‒"/>
            </a:pPr>
            <a:endParaRPr lang="en-GB" sz="2000" dirty="0"/>
          </a:p>
          <a:p>
            <a:endParaRPr lang="en-GB" sz="1700" b="1" dirty="0"/>
          </a:p>
          <a:p>
            <a:endParaRPr lang="en-GB" sz="2000" b="1" dirty="0"/>
          </a:p>
        </p:txBody>
      </p:sp>
    </p:spTree>
    <p:extLst>
      <p:ext uri="{BB962C8B-B14F-4D97-AF65-F5344CB8AC3E}">
        <p14:creationId xmlns:p14="http://schemas.microsoft.com/office/powerpoint/2010/main" val="614225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5922</TotalTime>
  <Words>3801</Words>
  <Application>Microsoft Office PowerPoint</Application>
  <PresentationFormat>On-screen Show (16:9)</PresentationFormat>
  <Paragraphs>937</Paragraphs>
  <Slides>67</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ＭＳ Ｐゴシック</vt:lpstr>
      <vt:lpstr>Arial</vt:lpstr>
      <vt:lpstr>Calibri</vt:lpstr>
      <vt:lpstr>Office Theme</vt:lpstr>
      <vt:lpstr>EXSCEL Primary Results Presentation</vt:lpstr>
      <vt:lpstr>Study Rationale, Design and Conduct  Robert J. Mentz, MD Duke Clinical Research Institute</vt:lpstr>
      <vt:lpstr>Presenter Disclosure Information</vt:lpstr>
      <vt:lpstr>Burden of Diabetes</vt:lpstr>
      <vt:lpstr>Diabetes-related Complications</vt:lpstr>
      <vt:lpstr>Evaluating Cardiovascular Risk in New Antidiabetic Therapies</vt:lpstr>
      <vt:lpstr>EXSCEL</vt:lpstr>
      <vt:lpstr>Direct and Indirect Effects of GLP-1</vt:lpstr>
      <vt:lpstr>Pragmatic Study Design</vt:lpstr>
      <vt:lpstr>EXSCEL: Study Design</vt:lpstr>
      <vt:lpstr>Primary and Secondary Endpoints</vt:lpstr>
      <vt:lpstr>Additional Key Objectives</vt:lpstr>
      <vt:lpstr>Power and Sample Size Calculations</vt:lpstr>
      <vt:lpstr>Statistical Analysis Plan</vt:lpstr>
      <vt:lpstr>Protocol-Specified Study Drug Discontinuation Criteria</vt:lpstr>
      <vt:lpstr>Safety Documentation and Event Adjudication</vt:lpstr>
      <vt:lpstr>Participant Characteristics, Follow-Up and Changes in Key Risk Factors  M. Angelyn Bethel, MD Diabetes Trials Unit, University of Oxford</vt:lpstr>
      <vt:lpstr>Presenter Disclosure Information</vt:lpstr>
      <vt:lpstr>Recruitment</vt:lpstr>
      <vt:lpstr>Enrollment, Follow-up and Vital Status</vt:lpstr>
      <vt:lpstr>Baseline Characteristics</vt:lpstr>
      <vt:lpstr>Baseline Characteristics – Diabetes</vt:lpstr>
      <vt:lpstr>Baseline Antihyperglycaemic Medication Usage</vt:lpstr>
      <vt:lpstr>Baseline Characteristics – Cardiovascular Disease</vt:lpstr>
      <vt:lpstr>Baseline Cardiovascular Medication Usage</vt:lpstr>
      <vt:lpstr>Participant Follow-Up</vt:lpstr>
      <vt:lpstr>Changes in key risk factors</vt:lpstr>
      <vt:lpstr>Between Group HbA1c Differences Over Time</vt:lpstr>
      <vt:lpstr>Time To Initiation Of Next Antihyperglycaemic Agent</vt:lpstr>
      <vt:lpstr>New Antihyperglycaemic Medication Usage</vt:lpstr>
      <vt:lpstr>Between Group Body Weight Differences Over Time</vt:lpstr>
      <vt:lpstr>Between Group Blood Pressure Differences Over Time</vt:lpstr>
      <vt:lpstr>Between Group Heart Rate Differences Over Time</vt:lpstr>
      <vt:lpstr>Safety Data  Bernard Zinman, MD Lunenfeld Tanenbaum Research Institute, University of Toronto</vt:lpstr>
      <vt:lpstr>Presenter Disclosure Information</vt:lpstr>
      <vt:lpstr>General Principles</vt:lpstr>
      <vt:lpstr>SAEs</vt:lpstr>
      <vt:lpstr>Diabetes Complications</vt:lpstr>
      <vt:lpstr>Severe* Hypoglycaemia</vt:lpstr>
      <vt:lpstr>Pancreatitis: Confirmed by Adjudication</vt:lpstr>
      <vt:lpstr>Malignancy: Confirmed by Adjudication</vt:lpstr>
      <vt:lpstr>Malignancies of Interest: Confirmed by Adjudication</vt:lpstr>
      <vt:lpstr>Change in Calcitonin Over Time</vt:lpstr>
      <vt:lpstr>Cardiovascular Outcomes  Adrian F. Hernandez, MD Duke Clinical Research Institute</vt:lpstr>
      <vt:lpstr>Presenter Disclosure Information</vt:lpstr>
      <vt:lpstr>Primary Endpoint</vt:lpstr>
      <vt:lpstr>Primary Endpoint</vt:lpstr>
      <vt:lpstr>Primary Composite Cardiovascular Outcome Intention-to-Treat Analysis for Non-inferiority &amp; Superiority</vt:lpstr>
      <vt:lpstr>PowerPoint Presentation</vt:lpstr>
      <vt:lpstr>Primary Composite Cardiovascular Outcome Prespecified Subgroup Analyses (Intention-to-Treat Population)  (1)</vt:lpstr>
      <vt:lpstr>Primary Composite Cardiovascular Outcome Prespecified Subgroup Analyses (Intention-to-Treat Population)  (2)</vt:lpstr>
      <vt:lpstr>Primary Composite Cardiovascular Outcome Prespecified Subgroup Analyses (Intention-to-Treat Population)  (3)</vt:lpstr>
      <vt:lpstr>Primary Composite Cardiovascular Outcome Prespecified Subgroup Analyses (Intention-to-Treat Population)  (4)</vt:lpstr>
      <vt:lpstr>Secondary Endpoints</vt:lpstr>
      <vt:lpstr>Secondary Endpoints</vt:lpstr>
      <vt:lpstr>All-Cause Mortality Intention-to-Treat Analysis</vt:lpstr>
      <vt:lpstr>All-Cause Mortality: Modalities of Death (Intention-to-Treat Population)</vt:lpstr>
      <vt:lpstr>Forest Plot of Secondary Endpoints (Intention-to-Treat Analysis)</vt:lpstr>
      <vt:lpstr>Summary of Results (1)</vt:lpstr>
      <vt:lpstr>Summary of Results (2)</vt:lpstr>
      <vt:lpstr>Acknowledgements and Thanks</vt:lpstr>
      <vt:lpstr>EXSCEL: Governance</vt:lpstr>
      <vt:lpstr>EXSCEL: Operations Committee</vt:lpstr>
      <vt:lpstr>Participants and Sites</vt:lpstr>
      <vt:lpstr>Partners</vt:lpstr>
      <vt:lpstr>Results online at www.nejm.org</vt:lpstr>
      <vt:lpstr>Slides available 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Jonathon Cook</dc:creator>
  <cp:lastModifiedBy>Angelyn Bethel</cp:lastModifiedBy>
  <cp:revision>2278</cp:revision>
  <cp:lastPrinted>2017-08-25T08:51:54Z</cp:lastPrinted>
  <dcterms:created xsi:type="dcterms:W3CDTF">2017-04-26T15:52:21Z</dcterms:created>
  <dcterms:modified xsi:type="dcterms:W3CDTF">2017-09-22T14:54:33Z</dcterms:modified>
</cp:coreProperties>
</file>