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handoutMasterIdLst>
    <p:handoutMasterId r:id="rId29"/>
  </p:handoutMasterIdLst>
  <p:sldIdLst>
    <p:sldId id="849" r:id="rId3"/>
    <p:sldId id="850" r:id="rId4"/>
    <p:sldId id="852" r:id="rId5"/>
    <p:sldId id="877" r:id="rId6"/>
    <p:sldId id="875" r:id="rId7"/>
    <p:sldId id="876" r:id="rId8"/>
    <p:sldId id="854" r:id="rId9"/>
    <p:sldId id="855" r:id="rId10"/>
    <p:sldId id="856" r:id="rId11"/>
    <p:sldId id="857" r:id="rId12"/>
    <p:sldId id="866" r:id="rId13"/>
    <p:sldId id="858" r:id="rId14"/>
    <p:sldId id="859" r:id="rId15"/>
    <p:sldId id="862" r:id="rId16"/>
    <p:sldId id="865" r:id="rId17"/>
    <p:sldId id="870" r:id="rId18"/>
    <p:sldId id="871" r:id="rId19"/>
    <p:sldId id="872" r:id="rId20"/>
    <p:sldId id="873" r:id="rId21"/>
    <p:sldId id="874" r:id="rId22"/>
    <p:sldId id="864" r:id="rId23"/>
    <p:sldId id="863" r:id="rId24"/>
    <p:sldId id="867" r:id="rId25"/>
    <p:sldId id="868" r:id="rId26"/>
    <p:sldId id="869" r:id="rId27"/>
  </p:sldIdLst>
  <p:sldSz cx="12192000" cy="6858000"/>
  <p:notesSz cx="6735763" cy="9866313"/>
  <p:defaultTextStyle>
    <a:defPPr>
      <a:defRPr lang="en-US"/>
    </a:defPPr>
    <a:lvl1pPr algn="l" rtl="0" fontAlgn="base">
      <a:spcBef>
        <a:spcPct val="0"/>
      </a:spcBef>
      <a:spcAft>
        <a:spcPct val="0"/>
      </a:spcAft>
      <a:defRPr kumimoji="1" sz="2400" kern="1200">
        <a:solidFill>
          <a:schemeClr val="tx1"/>
        </a:solidFill>
        <a:latin typeface="Times New Roman" pitchFamily="-106" charset="0"/>
        <a:ea typeface="ＭＳ Ｐゴシック" pitchFamily="-106" charset="-128"/>
        <a:cs typeface="+mn-cs"/>
      </a:defRPr>
    </a:lvl1pPr>
    <a:lvl2pPr marL="457200" algn="l" rtl="0" fontAlgn="base">
      <a:spcBef>
        <a:spcPct val="0"/>
      </a:spcBef>
      <a:spcAft>
        <a:spcPct val="0"/>
      </a:spcAft>
      <a:defRPr kumimoji="1" sz="2400" kern="1200">
        <a:solidFill>
          <a:schemeClr val="tx1"/>
        </a:solidFill>
        <a:latin typeface="Times New Roman" pitchFamily="-106" charset="0"/>
        <a:ea typeface="ＭＳ Ｐゴシック" pitchFamily="-106" charset="-128"/>
        <a:cs typeface="+mn-cs"/>
      </a:defRPr>
    </a:lvl2pPr>
    <a:lvl3pPr marL="914400" algn="l" rtl="0" fontAlgn="base">
      <a:spcBef>
        <a:spcPct val="0"/>
      </a:spcBef>
      <a:spcAft>
        <a:spcPct val="0"/>
      </a:spcAft>
      <a:defRPr kumimoji="1" sz="2400" kern="1200">
        <a:solidFill>
          <a:schemeClr val="tx1"/>
        </a:solidFill>
        <a:latin typeface="Times New Roman" pitchFamily="-106" charset="0"/>
        <a:ea typeface="ＭＳ Ｐゴシック" pitchFamily="-106" charset="-128"/>
        <a:cs typeface="+mn-cs"/>
      </a:defRPr>
    </a:lvl3pPr>
    <a:lvl4pPr marL="1371600" algn="l" rtl="0" fontAlgn="base">
      <a:spcBef>
        <a:spcPct val="0"/>
      </a:spcBef>
      <a:spcAft>
        <a:spcPct val="0"/>
      </a:spcAft>
      <a:defRPr kumimoji="1" sz="2400" kern="1200">
        <a:solidFill>
          <a:schemeClr val="tx1"/>
        </a:solidFill>
        <a:latin typeface="Times New Roman" pitchFamily="-106" charset="0"/>
        <a:ea typeface="ＭＳ Ｐゴシック" pitchFamily="-106" charset="-128"/>
        <a:cs typeface="+mn-cs"/>
      </a:defRPr>
    </a:lvl4pPr>
    <a:lvl5pPr marL="1828800" algn="l" rtl="0" fontAlgn="base">
      <a:spcBef>
        <a:spcPct val="0"/>
      </a:spcBef>
      <a:spcAft>
        <a:spcPct val="0"/>
      </a:spcAft>
      <a:defRPr kumimoji="1" sz="2400" kern="1200">
        <a:solidFill>
          <a:schemeClr val="tx1"/>
        </a:solidFill>
        <a:latin typeface="Times New Roman" pitchFamily="-106" charset="0"/>
        <a:ea typeface="ＭＳ Ｐゴシック" pitchFamily="-106" charset="-128"/>
        <a:cs typeface="+mn-cs"/>
      </a:defRPr>
    </a:lvl5pPr>
    <a:lvl6pPr marL="2286000" algn="l" defTabSz="914400" rtl="0" eaLnBrk="1" latinLnBrk="0" hangingPunct="1">
      <a:defRPr kumimoji="1" sz="2400" kern="1200">
        <a:solidFill>
          <a:schemeClr val="tx1"/>
        </a:solidFill>
        <a:latin typeface="Times New Roman" pitchFamily="-106" charset="0"/>
        <a:ea typeface="ＭＳ Ｐゴシック" pitchFamily="-106" charset="-128"/>
        <a:cs typeface="+mn-cs"/>
      </a:defRPr>
    </a:lvl6pPr>
    <a:lvl7pPr marL="2743200" algn="l" defTabSz="914400" rtl="0" eaLnBrk="1" latinLnBrk="0" hangingPunct="1">
      <a:defRPr kumimoji="1" sz="2400" kern="1200">
        <a:solidFill>
          <a:schemeClr val="tx1"/>
        </a:solidFill>
        <a:latin typeface="Times New Roman" pitchFamily="-106" charset="0"/>
        <a:ea typeface="ＭＳ Ｐゴシック" pitchFamily="-106" charset="-128"/>
        <a:cs typeface="+mn-cs"/>
      </a:defRPr>
    </a:lvl7pPr>
    <a:lvl8pPr marL="3200400" algn="l" defTabSz="914400" rtl="0" eaLnBrk="1" latinLnBrk="0" hangingPunct="1">
      <a:defRPr kumimoji="1" sz="2400" kern="1200">
        <a:solidFill>
          <a:schemeClr val="tx1"/>
        </a:solidFill>
        <a:latin typeface="Times New Roman" pitchFamily="-106" charset="0"/>
        <a:ea typeface="ＭＳ Ｐゴシック" pitchFamily="-106" charset="-128"/>
        <a:cs typeface="+mn-cs"/>
      </a:defRPr>
    </a:lvl8pPr>
    <a:lvl9pPr marL="3657600" algn="l" defTabSz="914400" rtl="0" eaLnBrk="1" latinLnBrk="0" hangingPunct="1">
      <a:defRPr kumimoji="1" sz="2400" kern="1200">
        <a:solidFill>
          <a:schemeClr val="tx1"/>
        </a:solidFill>
        <a:latin typeface="Times New Roman" pitchFamily="-106" charset="0"/>
        <a:ea typeface="ＭＳ Ｐゴシック" pitchFamily="-10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0504D"/>
    <a:srgbClr val="0000CC"/>
    <a:srgbClr val="000080"/>
    <a:srgbClr val="FFFF1F"/>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57" autoAdjust="0"/>
  </p:normalViewPr>
  <p:slideViewPr>
    <p:cSldViewPr snapToGrid="0">
      <p:cViewPr varScale="1">
        <p:scale>
          <a:sx n="68" d="100"/>
          <a:sy n="68" d="100"/>
        </p:scale>
        <p:origin x="616" y="64"/>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defRPr kumimoji="0" sz="1200">
                <a:latin typeface="Times New Roman" pitchFamily="18" charset="0"/>
                <a:ea typeface="+mn-ea"/>
                <a:cs typeface="+mn-cs"/>
              </a:defRPr>
            </a:lvl1pPr>
          </a:lstStyle>
          <a:p>
            <a:pPr>
              <a:defRPr/>
            </a:pPr>
            <a:endParaRPr lang="en-US" altLang="ja-JP"/>
          </a:p>
        </p:txBody>
      </p:sp>
      <p:sp>
        <p:nvSpPr>
          <p:cNvPr id="7171" name="Rectangle 3"/>
          <p:cNvSpPr>
            <a:spLocks noGrp="1" noChangeArrowheads="1"/>
          </p:cNvSpPr>
          <p:nvPr>
            <p:ph type="dt" sz="quarter" idx="1"/>
          </p:nvPr>
        </p:nvSpPr>
        <p:spPr bwMode="auto">
          <a:xfrm>
            <a:off x="3816350" y="0"/>
            <a:ext cx="2919413"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r">
              <a:defRPr kumimoji="0" sz="1200">
                <a:latin typeface="Times New Roman" pitchFamily="18" charset="0"/>
                <a:ea typeface="+mn-ea"/>
                <a:cs typeface="+mn-cs"/>
              </a:defRPr>
            </a:lvl1pPr>
          </a:lstStyle>
          <a:p>
            <a:pPr>
              <a:defRPr/>
            </a:pPr>
            <a:endParaRPr lang="en-US" altLang="ja-JP"/>
          </a:p>
        </p:txBody>
      </p:sp>
      <p:sp>
        <p:nvSpPr>
          <p:cNvPr id="7172" name="Rectangle 4"/>
          <p:cNvSpPr>
            <a:spLocks noGrp="1" noChangeArrowheads="1"/>
          </p:cNvSpPr>
          <p:nvPr>
            <p:ph type="ftr" sz="quarter" idx="2"/>
          </p:nvPr>
        </p:nvSpPr>
        <p:spPr bwMode="auto">
          <a:xfrm>
            <a:off x="0" y="9372600"/>
            <a:ext cx="2919413" cy="493713"/>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defRPr kumimoji="0" sz="1200">
                <a:latin typeface="Times New Roman" pitchFamily="18" charset="0"/>
                <a:ea typeface="+mn-ea"/>
                <a:cs typeface="+mn-cs"/>
              </a:defRPr>
            </a:lvl1pPr>
          </a:lstStyle>
          <a:p>
            <a:pPr>
              <a:defRPr/>
            </a:pPr>
            <a:endParaRPr lang="en-US" altLang="ja-JP"/>
          </a:p>
        </p:txBody>
      </p:sp>
      <p:sp>
        <p:nvSpPr>
          <p:cNvPr id="7173" name="Rectangle 5"/>
          <p:cNvSpPr>
            <a:spLocks noGrp="1" noChangeArrowheads="1"/>
          </p:cNvSpPr>
          <p:nvPr>
            <p:ph type="sldNum" sz="quarter" idx="3"/>
          </p:nvPr>
        </p:nvSpPr>
        <p:spPr bwMode="auto">
          <a:xfrm>
            <a:off x="3816350" y="9372600"/>
            <a:ext cx="2919413" cy="493713"/>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r">
              <a:defRPr kumimoji="0" sz="1200"/>
            </a:lvl1pPr>
          </a:lstStyle>
          <a:p>
            <a:pPr>
              <a:defRPr/>
            </a:pPr>
            <a:fld id="{D25B34B5-4466-4F1D-A5F7-EE59E9D45DF8}" type="slidenum">
              <a:rPr lang="en-US" altLang="ja-JP"/>
              <a:pPr>
                <a:defRPr/>
              </a:pPr>
              <a:t>‹#›</a:t>
            </a:fld>
            <a:endParaRPr lang="en-US" altLang="ja-JP"/>
          </a:p>
        </p:txBody>
      </p:sp>
    </p:spTree>
    <p:extLst>
      <p:ext uri="{BB962C8B-B14F-4D97-AF65-F5344CB8AC3E}">
        <p14:creationId xmlns:p14="http://schemas.microsoft.com/office/powerpoint/2010/main" val="1875600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defRPr kumimoji="0" sz="1200">
                <a:latin typeface="Times New Roman" pitchFamily="18" charset="0"/>
                <a:ea typeface="+mn-ea"/>
                <a:cs typeface="+mn-cs"/>
              </a:defRPr>
            </a:lvl1pPr>
          </a:lstStyle>
          <a:p>
            <a:pPr>
              <a:defRPr/>
            </a:pPr>
            <a:endParaRPr lang="en-US" altLang="ja-JP"/>
          </a:p>
        </p:txBody>
      </p:sp>
      <p:sp>
        <p:nvSpPr>
          <p:cNvPr id="6147" name="Rectangle 3"/>
          <p:cNvSpPr>
            <a:spLocks noGrp="1" noChangeArrowheads="1"/>
          </p:cNvSpPr>
          <p:nvPr>
            <p:ph type="dt" idx="1"/>
          </p:nvPr>
        </p:nvSpPr>
        <p:spPr bwMode="auto">
          <a:xfrm>
            <a:off x="3816350" y="0"/>
            <a:ext cx="2919413" cy="49371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r">
              <a:defRPr kumimoji="0" sz="1200">
                <a:latin typeface="Times New Roman" pitchFamily="18" charset="0"/>
                <a:ea typeface="+mn-ea"/>
                <a:cs typeface="+mn-cs"/>
              </a:defRPr>
            </a:lvl1pPr>
          </a:lstStyle>
          <a:p>
            <a:pPr>
              <a:defRPr/>
            </a:pPr>
            <a:endParaRPr lang="en-US" altLang="ja-JP"/>
          </a:p>
        </p:txBody>
      </p:sp>
      <p:sp>
        <p:nvSpPr>
          <p:cNvPr id="4100" name="Rectangle 4"/>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898525" y="4686300"/>
            <a:ext cx="4938713" cy="4440238"/>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
        <p:nvSpPr>
          <p:cNvPr id="6150" name="Rectangle 6"/>
          <p:cNvSpPr>
            <a:spLocks noGrp="1" noChangeArrowheads="1"/>
          </p:cNvSpPr>
          <p:nvPr>
            <p:ph type="ftr" sz="quarter" idx="4"/>
          </p:nvPr>
        </p:nvSpPr>
        <p:spPr bwMode="auto">
          <a:xfrm>
            <a:off x="0" y="9372600"/>
            <a:ext cx="2919413" cy="493713"/>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defRPr kumimoji="0" sz="1200">
                <a:latin typeface="Times New Roman" pitchFamily="18" charset="0"/>
                <a:ea typeface="+mn-ea"/>
                <a:cs typeface="+mn-cs"/>
              </a:defRPr>
            </a:lvl1pPr>
          </a:lstStyle>
          <a:p>
            <a:pPr>
              <a:defRPr/>
            </a:pPr>
            <a:endParaRPr lang="en-US" altLang="ja-JP"/>
          </a:p>
        </p:txBody>
      </p:sp>
      <p:sp>
        <p:nvSpPr>
          <p:cNvPr id="6151" name="Rectangle 7"/>
          <p:cNvSpPr>
            <a:spLocks noGrp="1" noChangeArrowheads="1"/>
          </p:cNvSpPr>
          <p:nvPr>
            <p:ph type="sldNum" sz="quarter" idx="5"/>
          </p:nvPr>
        </p:nvSpPr>
        <p:spPr bwMode="auto">
          <a:xfrm>
            <a:off x="3816350" y="9372600"/>
            <a:ext cx="2919413" cy="493713"/>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r">
              <a:defRPr kumimoji="0" sz="1200"/>
            </a:lvl1pPr>
          </a:lstStyle>
          <a:p>
            <a:pPr>
              <a:defRPr/>
            </a:pPr>
            <a:fld id="{568E529D-67AD-478B-9CD3-271CC3661B09}" type="slidenum">
              <a:rPr lang="en-US" altLang="ja-JP"/>
              <a:pPr>
                <a:defRPr/>
              </a:pPr>
              <a:t>‹#›</a:t>
            </a:fld>
            <a:endParaRPr lang="en-US" altLang="ja-JP"/>
          </a:p>
        </p:txBody>
      </p:sp>
    </p:spTree>
    <p:extLst>
      <p:ext uri="{BB962C8B-B14F-4D97-AF65-F5344CB8AC3E}">
        <p14:creationId xmlns:p14="http://schemas.microsoft.com/office/powerpoint/2010/main" val="1823187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pitchFamily="-106"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ゴシック" pitchFamily="-106"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ゴシック" pitchFamily="-106"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ゴシック" pitchFamily="-106"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ゴシック" pitchFamily="-106"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estimated in 2017 that there are 1.6 million people with type 1 diabetes and 14,000 people have died, compare to people without DM, people with T1D living in HIC receiving comprehensive care had SMR of 2, as compared to 4.9 in those receiving intermediate care living in UMICs and 13.6-33.6 in those receiving either minimal or intermediate care in LMICs. We estimated that by ensuring that people with T1D received intermediate care with b/b insulin, SMBG, education and </a:t>
            </a:r>
            <a:r>
              <a:rPr lang="en-US" dirty="0" err="1"/>
              <a:t>Cx</a:t>
            </a:r>
            <a:r>
              <a:rPr lang="en-US" dirty="0"/>
              <a:t> </a:t>
            </a:r>
            <a:r>
              <a:rPr lang="en-US" dirty="0" err="1"/>
              <a:t>sreening</a:t>
            </a:r>
            <a:r>
              <a:rPr lang="en-US" dirty="0"/>
              <a:t>, over 80% of these 14000 deaths could be prevented  </a:t>
            </a:r>
            <a:endParaRPr lang="en-HK" dirty="0"/>
          </a:p>
        </p:txBody>
      </p:sp>
      <p:sp>
        <p:nvSpPr>
          <p:cNvPr id="4" name="Slide Number Placeholder 3"/>
          <p:cNvSpPr>
            <a:spLocks noGrp="1"/>
          </p:cNvSpPr>
          <p:nvPr>
            <p:ph type="sldNum" sz="quarter" idx="5"/>
          </p:nvPr>
        </p:nvSpPr>
        <p:spPr/>
        <p:txBody>
          <a:bodyPr/>
          <a:lstStyle/>
          <a:p>
            <a:pPr>
              <a:defRPr/>
            </a:pPr>
            <a:fld id="{568E529D-67AD-478B-9CD3-271CC3661B09}" type="slidenum">
              <a:rPr lang="en-US" altLang="ja-JP" smtClean="0"/>
              <a:pPr>
                <a:defRPr/>
              </a:pPr>
              <a:t>5</a:t>
            </a:fld>
            <a:endParaRPr lang="en-US" altLang="ja-JP"/>
          </a:p>
        </p:txBody>
      </p:sp>
    </p:spTree>
    <p:extLst>
      <p:ext uri="{BB962C8B-B14F-4D97-AF65-F5344CB8AC3E}">
        <p14:creationId xmlns:p14="http://schemas.microsoft.com/office/powerpoint/2010/main" val="408129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70889A43-C21E-4339-B385-6B31EFB63B3E}" type="slidenum">
              <a:rPr lang="en-US" altLang="ja-JP" smtClean="0"/>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FB613B6B-4CFA-4CAD-B1E4-59B40905D1F3}" type="slidenum">
              <a:rPr lang="en-US" altLang="ja-JP" smtClean="0"/>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566C2916-29FC-4A9C-B3A7-B885D7B6FA62}" type="slidenum">
              <a:rPr lang="en-US" altLang="ja-JP" smtClean="0"/>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zh-HK"/>
              <a:t>Click to edit Master title style</a:t>
            </a:r>
            <a:endParaRPr lang="zh-HK" alt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lvl1pPr>
              <a:defRPr/>
            </a:lvl1pPr>
          </a:lstStyle>
          <a:p>
            <a:pPr>
              <a:defRPr/>
            </a:pPr>
            <a:fld id="{8C7D3AC4-D283-4847-8110-71BAF07497FF}" type="datetimeFigureOut">
              <a:rPr lang="zh-HK" altLang="en-US"/>
              <a:pPr>
                <a:defRPr/>
              </a:pPr>
              <a:t>13/12/2020</a:t>
            </a:fld>
            <a:endParaRPr lang="zh-HK" altLang="en-US"/>
          </a:p>
        </p:txBody>
      </p:sp>
      <p:sp>
        <p:nvSpPr>
          <p:cNvPr id="5" name="Footer Placeholder 4"/>
          <p:cNvSpPr>
            <a:spLocks noGrp="1"/>
          </p:cNvSpPr>
          <p:nvPr>
            <p:ph type="ftr" sz="quarter" idx="11"/>
          </p:nvPr>
        </p:nvSpPr>
        <p:spPr/>
        <p:txBody>
          <a:bodyPr/>
          <a:lstStyle>
            <a:lvl1pPr>
              <a:defRPr/>
            </a:lvl1pPr>
          </a:lstStyle>
          <a:p>
            <a:pPr>
              <a:defRPr/>
            </a:pPr>
            <a:endParaRPr lang="zh-HK" altLang="en-US"/>
          </a:p>
        </p:txBody>
      </p:sp>
      <p:sp>
        <p:nvSpPr>
          <p:cNvPr id="6" name="Slide Number Placeholder 5"/>
          <p:cNvSpPr>
            <a:spLocks noGrp="1"/>
          </p:cNvSpPr>
          <p:nvPr>
            <p:ph type="sldNum" sz="quarter" idx="12"/>
          </p:nvPr>
        </p:nvSpPr>
        <p:spPr/>
        <p:txBody>
          <a:bodyPr/>
          <a:lstStyle>
            <a:lvl1pPr>
              <a:defRPr/>
            </a:lvl1pPr>
          </a:lstStyle>
          <a:p>
            <a:pPr>
              <a:defRPr/>
            </a:pPr>
            <a:fld id="{EBF605CB-E72A-4CC3-8236-185FF9036B7E}" type="slidenum">
              <a:rPr lang="zh-HK" altLang="en-US"/>
              <a:pPr>
                <a:defRPr/>
              </a:pPr>
              <a:t>‹#›</a:t>
            </a:fld>
            <a:endParaRPr lang="zh-HK" altLang="en-US"/>
          </a:p>
        </p:txBody>
      </p:sp>
    </p:spTree>
    <p:extLst>
      <p:ext uri="{BB962C8B-B14F-4D97-AF65-F5344CB8AC3E}">
        <p14:creationId xmlns:p14="http://schemas.microsoft.com/office/powerpoint/2010/main" val="600514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lvl1pPr>
              <a:defRPr/>
            </a:lvl1pPr>
          </a:lstStyle>
          <a:p>
            <a:pPr>
              <a:defRPr/>
            </a:pPr>
            <a:fld id="{6401BFE0-36DF-4322-8A06-529E922255CD}" type="datetimeFigureOut">
              <a:rPr lang="zh-HK" altLang="en-US"/>
              <a:pPr>
                <a:defRPr/>
              </a:pPr>
              <a:t>13/12/2020</a:t>
            </a:fld>
            <a:endParaRPr lang="zh-HK" altLang="en-US"/>
          </a:p>
        </p:txBody>
      </p:sp>
      <p:sp>
        <p:nvSpPr>
          <p:cNvPr id="5" name="Footer Placeholder 4"/>
          <p:cNvSpPr>
            <a:spLocks noGrp="1"/>
          </p:cNvSpPr>
          <p:nvPr>
            <p:ph type="ftr" sz="quarter" idx="11"/>
          </p:nvPr>
        </p:nvSpPr>
        <p:spPr/>
        <p:txBody>
          <a:bodyPr/>
          <a:lstStyle>
            <a:lvl1pPr>
              <a:defRPr/>
            </a:lvl1pPr>
          </a:lstStyle>
          <a:p>
            <a:pPr>
              <a:defRPr/>
            </a:pPr>
            <a:endParaRPr lang="zh-HK" altLang="en-US"/>
          </a:p>
        </p:txBody>
      </p:sp>
      <p:sp>
        <p:nvSpPr>
          <p:cNvPr id="6" name="Slide Number Placeholder 5"/>
          <p:cNvSpPr>
            <a:spLocks noGrp="1"/>
          </p:cNvSpPr>
          <p:nvPr>
            <p:ph type="sldNum" sz="quarter" idx="12"/>
          </p:nvPr>
        </p:nvSpPr>
        <p:spPr/>
        <p:txBody>
          <a:bodyPr/>
          <a:lstStyle>
            <a:lvl1pPr>
              <a:defRPr/>
            </a:lvl1pPr>
          </a:lstStyle>
          <a:p>
            <a:pPr>
              <a:defRPr/>
            </a:pPr>
            <a:fld id="{A53370E2-3726-4DF0-8F46-25D237A37B09}" type="slidenum">
              <a:rPr lang="zh-HK" altLang="en-US"/>
              <a:pPr>
                <a:defRPr/>
              </a:pPr>
              <a:t>‹#›</a:t>
            </a:fld>
            <a:endParaRPr lang="zh-HK" altLang="en-US"/>
          </a:p>
        </p:txBody>
      </p:sp>
    </p:spTree>
    <p:extLst>
      <p:ext uri="{BB962C8B-B14F-4D97-AF65-F5344CB8AC3E}">
        <p14:creationId xmlns:p14="http://schemas.microsoft.com/office/powerpoint/2010/main" val="471934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zh-HK"/>
              <a:t>Click to edit Master title style</a:t>
            </a:r>
            <a:endParaRPr lang="zh-HK"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Click to edit Master text styles</a:t>
            </a:r>
          </a:p>
        </p:txBody>
      </p:sp>
      <p:sp>
        <p:nvSpPr>
          <p:cNvPr id="4" name="Date Placeholder 3"/>
          <p:cNvSpPr>
            <a:spLocks noGrp="1"/>
          </p:cNvSpPr>
          <p:nvPr>
            <p:ph type="dt" sz="half" idx="10"/>
          </p:nvPr>
        </p:nvSpPr>
        <p:spPr/>
        <p:txBody>
          <a:bodyPr/>
          <a:lstStyle>
            <a:lvl1pPr>
              <a:defRPr/>
            </a:lvl1pPr>
          </a:lstStyle>
          <a:p>
            <a:pPr>
              <a:defRPr/>
            </a:pPr>
            <a:fld id="{991DD7FE-26AE-4EA0-A689-C07F9F94D7C1}" type="datetimeFigureOut">
              <a:rPr lang="zh-HK" altLang="en-US"/>
              <a:pPr>
                <a:defRPr/>
              </a:pPr>
              <a:t>13/12/2020</a:t>
            </a:fld>
            <a:endParaRPr lang="zh-HK" altLang="en-US"/>
          </a:p>
        </p:txBody>
      </p:sp>
      <p:sp>
        <p:nvSpPr>
          <p:cNvPr id="5" name="Footer Placeholder 4"/>
          <p:cNvSpPr>
            <a:spLocks noGrp="1"/>
          </p:cNvSpPr>
          <p:nvPr>
            <p:ph type="ftr" sz="quarter" idx="11"/>
          </p:nvPr>
        </p:nvSpPr>
        <p:spPr/>
        <p:txBody>
          <a:bodyPr/>
          <a:lstStyle>
            <a:lvl1pPr>
              <a:defRPr/>
            </a:lvl1pPr>
          </a:lstStyle>
          <a:p>
            <a:pPr>
              <a:defRPr/>
            </a:pPr>
            <a:endParaRPr lang="zh-HK" altLang="en-US"/>
          </a:p>
        </p:txBody>
      </p:sp>
      <p:sp>
        <p:nvSpPr>
          <p:cNvPr id="6" name="Slide Number Placeholder 5"/>
          <p:cNvSpPr>
            <a:spLocks noGrp="1"/>
          </p:cNvSpPr>
          <p:nvPr>
            <p:ph type="sldNum" sz="quarter" idx="12"/>
          </p:nvPr>
        </p:nvSpPr>
        <p:spPr/>
        <p:txBody>
          <a:bodyPr/>
          <a:lstStyle>
            <a:lvl1pPr>
              <a:defRPr/>
            </a:lvl1pPr>
          </a:lstStyle>
          <a:p>
            <a:pPr>
              <a:defRPr/>
            </a:pPr>
            <a:fld id="{DA74EEA3-E075-49BD-9F14-0BA65B548C52}" type="slidenum">
              <a:rPr lang="zh-HK" altLang="en-US"/>
              <a:pPr>
                <a:defRPr/>
              </a:pPr>
              <a:t>‹#›</a:t>
            </a:fld>
            <a:endParaRPr lang="zh-HK" altLang="en-US"/>
          </a:p>
        </p:txBody>
      </p:sp>
    </p:spTree>
    <p:extLst>
      <p:ext uri="{BB962C8B-B14F-4D97-AF65-F5344CB8AC3E}">
        <p14:creationId xmlns:p14="http://schemas.microsoft.com/office/powerpoint/2010/main" val="2976620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3"/>
          <p:cNvSpPr>
            <a:spLocks noGrp="1"/>
          </p:cNvSpPr>
          <p:nvPr>
            <p:ph type="dt" sz="half" idx="10"/>
          </p:nvPr>
        </p:nvSpPr>
        <p:spPr/>
        <p:txBody>
          <a:bodyPr/>
          <a:lstStyle>
            <a:lvl1pPr>
              <a:defRPr/>
            </a:lvl1pPr>
          </a:lstStyle>
          <a:p>
            <a:pPr>
              <a:defRPr/>
            </a:pPr>
            <a:fld id="{F0F18D04-D2A7-4042-85E8-60A3473E6665}" type="datetimeFigureOut">
              <a:rPr lang="zh-HK" altLang="en-US"/>
              <a:pPr>
                <a:defRPr/>
              </a:pPr>
              <a:t>13/12/2020</a:t>
            </a:fld>
            <a:endParaRPr lang="zh-HK" altLang="en-US"/>
          </a:p>
        </p:txBody>
      </p:sp>
      <p:sp>
        <p:nvSpPr>
          <p:cNvPr id="6" name="Footer Placeholder 4"/>
          <p:cNvSpPr>
            <a:spLocks noGrp="1"/>
          </p:cNvSpPr>
          <p:nvPr>
            <p:ph type="ftr" sz="quarter" idx="11"/>
          </p:nvPr>
        </p:nvSpPr>
        <p:spPr/>
        <p:txBody>
          <a:bodyPr/>
          <a:lstStyle>
            <a:lvl1pPr>
              <a:defRPr/>
            </a:lvl1pPr>
          </a:lstStyle>
          <a:p>
            <a:pPr>
              <a:defRPr/>
            </a:pPr>
            <a:endParaRPr lang="zh-HK" altLang="en-US"/>
          </a:p>
        </p:txBody>
      </p:sp>
      <p:sp>
        <p:nvSpPr>
          <p:cNvPr id="7" name="Slide Number Placeholder 5"/>
          <p:cNvSpPr>
            <a:spLocks noGrp="1"/>
          </p:cNvSpPr>
          <p:nvPr>
            <p:ph type="sldNum" sz="quarter" idx="12"/>
          </p:nvPr>
        </p:nvSpPr>
        <p:spPr/>
        <p:txBody>
          <a:bodyPr/>
          <a:lstStyle>
            <a:lvl1pPr>
              <a:defRPr/>
            </a:lvl1pPr>
          </a:lstStyle>
          <a:p>
            <a:pPr>
              <a:defRPr/>
            </a:pPr>
            <a:fld id="{D8493E28-3158-4648-AD2D-2DE923B895EA}" type="slidenum">
              <a:rPr lang="zh-HK" altLang="en-US"/>
              <a:pPr>
                <a:defRPr/>
              </a:pPr>
              <a:t>‹#›</a:t>
            </a:fld>
            <a:endParaRPr lang="zh-HK" altLang="en-US"/>
          </a:p>
        </p:txBody>
      </p:sp>
    </p:spTree>
    <p:extLst>
      <p:ext uri="{BB962C8B-B14F-4D97-AF65-F5344CB8AC3E}">
        <p14:creationId xmlns:p14="http://schemas.microsoft.com/office/powerpoint/2010/main" val="2913429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a:t>Click to edit Master title style</a:t>
            </a:r>
            <a:endParaRPr lang="zh-HK"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3"/>
          <p:cNvSpPr>
            <a:spLocks noGrp="1"/>
          </p:cNvSpPr>
          <p:nvPr>
            <p:ph type="dt" sz="half" idx="10"/>
          </p:nvPr>
        </p:nvSpPr>
        <p:spPr/>
        <p:txBody>
          <a:bodyPr/>
          <a:lstStyle>
            <a:lvl1pPr>
              <a:defRPr/>
            </a:lvl1pPr>
          </a:lstStyle>
          <a:p>
            <a:pPr>
              <a:defRPr/>
            </a:pPr>
            <a:fld id="{368D6B4A-42AF-4A81-9670-2AB68136C76A}" type="datetimeFigureOut">
              <a:rPr lang="zh-HK" altLang="en-US"/>
              <a:pPr>
                <a:defRPr/>
              </a:pPr>
              <a:t>13/12/2020</a:t>
            </a:fld>
            <a:endParaRPr lang="zh-HK" altLang="en-US"/>
          </a:p>
        </p:txBody>
      </p:sp>
      <p:sp>
        <p:nvSpPr>
          <p:cNvPr id="8" name="Footer Placeholder 4"/>
          <p:cNvSpPr>
            <a:spLocks noGrp="1"/>
          </p:cNvSpPr>
          <p:nvPr>
            <p:ph type="ftr" sz="quarter" idx="11"/>
          </p:nvPr>
        </p:nvSpPr>
        <p:spPr/>
        <p:txBody>
          <a:bodyPr/>
          <a:lstStyle>
            <a:lvl1pPr>
              <a:defRPr/>
            </a:lvl1pPr>
          </a:lstStyle>
          <a:p>
            <a:pPr>
              <a:defRPr/>
            </a:pPr>
            <a:endParaRPr lang="zh-HK" altLang="en-US"/>
          </a:p>
        </p:txBody>
      </p:sp>
      <p:sp>
        <p:nvSpPr>
          <p:cNvPr id="9" name="Slide Number Placeholder 5"/>
          <p:cNvSpPr>
            <a:spLocks noGrp="1"/>
          </p:cNvSpPr>
          <p:nvPr>
            <p:ph type="sldNum" sz="quarter" idx="12"/>
          </p:nvPr>
        </p:nvSpPr>
        <p:spPr/>
        <p:txBody>
          <a:bodyPr/>
          <a:lstStyle>
            <a:lvl1pPr>
              <a:defRPr/>
            </a:lvl1pPr>
          </a:lstStyle>
          <a:p>
            <a:pPr>
              <a:defRPr/>
            </a:pPr>
            <a:fld id="{30C57E22-038E-4DB1-BC34-C3D743E30B98}" type="slidenum">
              <a:rPr lang="zh-HK" altLang="en-US"/>
              <a:pPr>
                <a:defRPr/>
              </a:pPr>
              <a:t>‹#›</a:t>
            </a:fld>
            <a:endParaRPr lang="zh-HK" altLang="en-US"/>
          </a:p>
        </p:txBody>
      </p:sp>
    </p:spTree>
    <p:extLst>
      <p:ext uri="{BB962C8B-B14F-4D97-AF65-F5344CB8AC3E}">
        <p14:creationId xmlns:p14="http://schemas.microsoft.com/office/powerpoint/2010/main" val="598457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3"/>
          <p:cNvSpPr>
            <a:spLocks noGrp="1"/>
          </p:cNvSpPr>
          <p:nvPr>
            <p:ph type="dt" sz="half" idx="10"/>
          </p:nvPr>
        </p:nvSpPr>
        <p:spPr/>
        <p:txBody>
          <a:bodyPr/>
          <a:lstStyle>
            <a:lvl1pPr>
              <a:defRPr/>
            </a:lvl1pPr>
          </a:lstStyle>
          <a:p>
            <a:pPr>
              <a:defRPr/>
            </a:pPr>
            <a:fld id="{2B599BD9-FFB0-4D1E-91B8-F0A522D03BE6}" type="datetimeFigureOut">
              <a:rPr lang="zh-HK" altLang="en-US"/>
              <a:pPr>
                <a:defRPr/>
              </a:pPr>
              <a:t>13/12/2020</a:t>
            </a:fld>
            <a:endParaRPr lang="zh-HK" altLang="en-US"/>
          </a:p>
        </p:txBody>
      </p:sp>
      <p:sp>
        <p:nvSpPr>
          <p:cNvPr id="4" name="Footer Placeholder 4"/>
          <p:cNvSpPr>
            <a:spLocks noGrp="1"/>
          </p:cNvSpPr>
          <p:nvPr>
            <p:ph type="ftr" sz="quarter" idx="11"/>
          </p:nvPr>
        </p:nvSpPr>
        <p:spPr/>
        <p:txBody>
          <a:bodyPr/>
          <a:lstStyle>
            <a:lvl1pPr>
              <a:defRPr/>
            </a:lvl1pPr>
          </a:lstStyle>
          <a:p>
            <a:pPr>
              <a:defRPr/>
            </a:pPr>
            <a:endParaRPr lang="zh-HK" altLang="en-US"/>
          </a:p>
        </p:txBody>
      </p:sp>
      <p:sp>
        <p:nvSpPr>
          <p:cNvPr id="5" name="Slide Number Placeholder 5"/>
          <p:cNvSpPr>
            <a:spLocks noGrp="1"/>
          </p:cNvSpPr>
          <p:nvPr>
            <p:ph type="sldNum" sz="quarter" idx="12"/>
          </p:nvPr>
        </p:nvSpPr>
        <p:spPr/>
        <p:txBody>
          <a:bodyPr/>
          <a:lstStyle>
            <a:lvl1pPr>
              <a:defRPr/>
            </a:lvl1pPr>
          </a:lstStyle>
          <a:p>
            <a:pPr>
              <a:defRPr/>
            </a:pPr>
            <a:fld id="{41502914-D601-4CA6-9581-C705739C7570}" type="slidenum">
              <a:rPr lang="zh-HK" altLang="en-US"/>
              <a:pPr>
                <a:defRPr/>
              </a:pPr>
              <a:t>‹#›</a:t>
            </a:fld>
            <a:endParaRPr lang="zh-HK" altLang="en-US"/>
          </a:p>
        </p:txBody>
      </p:sp>
    </p:spTree>
    <p:extLst>
      <p:ext uri="{BB962C8B-B14F-4D97-AF65-F5344CB8AC3E}">
        <p14:creationId xmlns:p14="http://schemas.microsoft.com/office/powerpoint/2010/main" val="263554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A86397-1920-4123-9B65-5AE22A4A76E6}" type="datetimeFigureOut">
              <a:rPr lang="zh-HK" altLang="en-US"/>
              <a:pPr>
                <a:defRPr/>
              </a:pPr>
              <a:t>13/12/2020</a:t>
            </a:fld>
            <a:endParaRPr lang="zh-HK" altLang="en-US"/>
          </a:p>
        </p:txBody>
      </p:sp>
      <p:sp>
        <p:nvSpPr>
          <p:cNvPr id="3" name="Footer Placeholder 4"/>
          <p:cNvSpPr>
            <a:spLocks noGrp="1"/>
          </p:cNvSpPr>
          <p:nvPr>
            <p:ph type="ftr" sz="quarter" idx="11"/>
          </p:nvPr>
        </p:nvSpPr>
        <p:spPr/>
        <p:txBody>
          <a:bodyPr/>
          <a:lstStyle>
            <a:lvl1pPr>
              <a:defRPr/>
            </a:lvl1pPr>
          </a:lstStyle>
          <a:p>
            <a:pPr>
              <a:defRPr/>
            </a:pPr>
            <a:endParaRPr lang="zh-HK" altLang="en-US"/>
          </a:p>
        </p:txBody>
      </p:sp>
      <p:sp>
        <p:nvSpPr>
          <p:cNvPr id="4" name="Slide Number Placeholder 5"/>
          <p:cNvSpPr>
            <a:spLocks noGrp="1"/>
          </p:cNvSpPr>
          <p:nvPr>
            <p:ph type="sldNum" sz="quarter" idx="12"/>
          </p:nvPr>
        </p:nvSpPr>
        <p:spPr/>
        <p:txBody>
          <a:bodyPr/>
          <a:lstStyle>
            <a:lvl1pPr>
              <a:defRPr/>
            </a:lvl1pPr>
          </a:lstStyle>
          <a:p>
            <a:pPr>
              <a:defRPr/>
            </a:pPr>
            <a:fld id="{A134713E-C68D-431D-8BCB-5889B81DBC1E}" type="slidenum">
              <a:rPr lang="zh-HK" altLang="en-US"/>
              <a:pPr>
                <a:defRPr/>
              </a:pPr>
              <a:t>‹#›</a:t>
            </a:fld>
            <a:endParaRPr lang="zh-HK" altLang="en-US"/>
          </a:p>
        </p:txBody>
      </p:sp>
    </p:spTree>
    <p:extLst>
      <p:ext uri="{BB962C8B-B14F-4D97-AF65-F5344CB8AC3E}">
        <p14:creationId xmlns:p14="http://schemas.microsoft.com/office/powerpoint/2010/main" val="3721488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zh-HK"/>
              <a:t>Click to edit Master title style</a:t>
            </a:r>
            <a:endParaRPr lang="zh-HK"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3"/>
          <p:cNvSpPr>
            <a:spLocks noGrp="1"/>
          </p:cNvSpPr>
          <p:nvPr>
            <p:ph type="dt" sz="half" idx="10"/>
          </p:nvPr>
        </p:nvSpPr>
        <p:spPr/>
        <p:txBody>
          <a:bodyPr/>
          <a:lstStyle>
            <a:lvl1pPr>
              <a:defRPr/>
            </a:lvl1pPr>
          </a:lstStyle>
          <a:p>
            <a:pPr>
              <a:defRPr/>
            </a:pPr>
            <a:fld id="{E1EEDCDE-24F5-47B9-B0DF-EDE8AB3FB266}" type="datetimeFigureOut">
              <a:rPr lang="zh-HK" altLang="en-US"/>
              <a:pPr>
                <a:defRPr/>
              </a:pPr>
              <a:t>13/12/2020</a:t>
            </a:fld>
            <a:endParaRPr lang="zh-HK" altLang="en-US"/>
          </a:p>
        </p:txBody>
      </p:sp>
      <p:sp>
        <p:nvSpPr>
          <p:cNvPr id="6" name="Footer Placeholder 4"/>
          <p:cNvSpPr>
            <a:spLocks noGrp="1"/>
          </p:cNvSpPr>
          <p:nvPr>
            <p:ph type="ftr" sz="quarter" idx="11"/>
          </p:nvPr>
        </p:nvSpPr>
        <p:spPr/>
        <p:txBody>
          <a:bodyPr/>
          <a:lstStyle>
            <a:lvl1pPr>
              <a:defRPr/>
            </a:lvl1pPr>
          </a:lstStyle>
          <a:p>
            <a:pPr>
              <a:defRPr/>
            </a:pPr>
            <a:endParaRPr lang="zh-HK" altLang="en-US"/>
          </a:p>
        </p:txBody>
      </p:sp>
      <p:sp>
        <p:nvSpPr>
          <p:cNvPr id="7" name="Slide Number Placeholder 5"/>
          <p:cNvSpPr>
            <a:spLocks noGrp="1"/>
          </p:cNvSpPr>
          <p:nvPr>
            <p:ph type="sldNum" sz="quarter" idx="12"/>
          </p:nvPr>
        </p:nvSpPr>
        <p:spPr/>
        <p:txBody>
          <a:bodyPr/>
          <a:lstStyle>
            <a:lvl1pPr>
              <a:defRPr/>
            </a:lvl1pPr>
          </a:lstStyle>
          <a:p>
            <a:pPr>
              <a:defRPr/>
            </a:pPr>
            <a:fld id="{747A1827-9BFC-4C05-9CE4-4159AE53558D}" type="slidenum">
              <a:rPr lang="zh-HK" altLang="en-US"/>
              <a:pPr>
                <a:defRPr/>
              </a:pPr>
              <a:t>‹#›</a:t>
            </a:fld>
            <a:endParaRPr lang="zh-HK" altLang="en-US"/>
          </a:p>
        </p:txBody>
      </p:sp>
    </p:spTree>
    <p:extLst>
      <p:ext uri="{BB962C8B-B14F-4D97-AF65-F5344CB8AC3E}">
        <p14:creationId xmlns:p14="http://schemas.microsoft.com/office/powerpoint/2010/main" val="1142187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DC46498E-1117-4D33-B938-CD8CFF838862}" type="slidenum">
              <a:rPr lang="en-US" altLang="ja-JP" smtClean="0"/>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zh-HK"/>
              <a:t>Click to edit Master title style</a:t>
            </a:r>
            <a:endParaRPr lang="zh-HK" alt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3"/>
          <p:cNvSpPr>
            <a:spLocks noGrp="1"/>
          </p:cNvSpPr>
          <p:nvPr>
            <p:ph type="dt" sz="half" idx="10"/>
          </p:nvPr>
        </p:nvSpPr>
        <p:spPr/>
        <p:txBody>
          <a:bodyPr/>
          <a:lstStyle>
            <a:lvl1pPr>
              <a:defRPr/>
            </a:lvl1pPr>
          </a:lstStyle>
          <a:p>
            <a:pPr>
              <a:defRPr/>
            </a:pPr>
            <a:fld id="{B6D01EF0-DAD2-46C4-94A9-3CF41B4C37D2}" type="datetimeFigureOut">
              <a:rPr lang="zh-HK" altLang="en-US"/>
              <a:pPr>
                <a:defRPr/>
              </a:pPr>
              <a:t>13/12/2020</a:t>
            </a:fld>
            <a:endParaRPr lang="zh-HK" altLang="en-US"/>
          </a:p>
        </p:txBody>
      </p:sp>
      <p:sp>
        <p:nvSpPr>
          <p:cNvPr id="6" name="Footer Placeholder 4"/>
          <p:cNvSpPr>
            <a:spLocks noGrp="1"/>
          </p:cNvSpPr>
          <p:nvPr>
            <p:ph type="ftr" sz="quarter" idx="11"/>
          </p:nvPr>
        </p:nvSpPr>
        <p:spPr/>
        <p:txBody>
          <a:bodyPr/>
          <a:lstStyle>
            <a:lvl1pPr>
              <a:defRPr/>
            </a:lvl1pPr>
          </a:lstStyle>
          <a:p>
            <a:pPr>
              <a:defRPr/>
            </a:pPr>
            <a:endParaRPr lang="zh-HK" altLang="en-US"/>
          </a:p>
        </p:txBody>
      </p:sp>
      <p:sp>
        <p:nvSpPr>
          <p:cNvPr id="7" name="Slide Number Placeholder 5"/>
          <p:cNvSpPr>
            <a:spLocks noGrp="1"/>
          </p:cNvSpPr>
          <p:nvPr>
            <p:ph type="sldNum" sz="quarter" idx="12"/>
          </p:nvPr>
        </p:nvSpPr>
        <p:spPr/>
        <p:txBody>
          <a:bodyPr/>
          <a:lstStyle>
            <a:lvl1pPr>
              <a:defRPr/>
            </a:lvl1pPr>
          </a:lstStyle>
          <a:p>
            <a:pPr>
              <a:defRPr/>
            </a:pPr>
            <a:fld id="{7AA7747D-E61E-4EA6-B68C-E41F7505562F}" type="slidenum">
              <a:rPr lang="zh-HK" altLang="en-US"/>
              <a:pPr>
                <a:defRPr/>
              </a:pPr>
              <a:t>‹#›</a:t>
            </a:fld>
            <a:endParaRPr lang="zh-HK" altLang="en-US"/>
          </a:p>
        </p:txBody>
      </p:sp>
    </p:spTree>
    <p:extLst>
      <p:ext uri="{BB962C8B-B14F-4D97-AF65-F5344CB8AC3E}">
        <p14:creationId xmlns:p14="http://schemas.microsoft.com/office/powerpoint/2010/main" val="342251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lvl1pPr>
              <a:defRPr/>
            </a:lvl1pPr>
          </a:lstStyle>
          <a:p>
            <a:pPr>
              <a:defRPr/>
            </a:pPr>
            <a:fld id="{097D35DB-AD4A-4F61-863A-E85ECCEC52FA}" type="datetimeFigureOut">
              <a:rPr lang="zh-HK" altLang="en-US"/>
              <a:pPr>
                <a:defRPr/>
              </a:pPr>
              <a:t>13/12/2020</a:t>
            </a:fld>
            <a:endParaRPr lang="zh-HK" altLang="en-US"/>
          </a:p>
        </p:txBody>
      </p:sp>
      <p:sp>
        <p:nvSpPr>
          <p:cNvPr id="5" name="Footer Placeholder 4"/>
          <p:cNvSpPr>
            <a:spLocks noGrp="1"/>
          </p:cNvSpPr>
          <p:nvPr>
            <p:ph type="ftr" sz="quarter" idx="11"/>
          </p:nvPr>
        </p:nvSpPr>
        <p:spPr/>
        <p:txBody>
          <a:bodyPr/>
          <a:lstStyle>
            <a:lvl1pPr>
              <a:defRPr/>
            </a:lvl1pPr>
          </a:lstStyle>
          <a:p>
            <a:pPr>
              <a:defRPr/>
            </a:pPr>
            <a:endParaRPr lang="zh-HK" altLang="en-US"/>
          </a:p>
        </p:txBody>
      </p:sp>
      <p:sp>
        <p:nvSpPr>
          <p:cNvPr id="6" name="Slide Number Placeholder 5"/>
          <p:cNvSpPr>
            <a:spLocks noGrp="1"/>
          </p:cNvSpPr>
          <p:nvPr>
            <p:ph type="sldNum" sz="quarter" idx="12"/>
          </p:nvPr>
        </p:nvSpPr>
        <p:spPr/>
        <p:txBody>
          <a:bodyPr/>
          <a:lstStyle>
            <a:lvl1pPr>
              <a:defRPr/>
            </a:lvl1pPr>
          </a:lstStyle>
          <a:p>
            <a:pPr>
              <a:defRPr/>
            </a:pPr>
            <a:fld id="{0E43B3D9-09F1-4A90-8D93-213EDA6FC081}" type="slidenum">
              <a:rPr lang="zh-HK" altLang="en-US"/>
              <a:pPr>
                <a:defRPr/>
              </a:pPr>
              <a:t>‹#›</a:t>
            </a:fld>
            <a:endParaRPr lang="zh-HK" altLang="en-US"/>
          </a:p>
        </p:txBody>
      </p:sp>
    </p:spTree>
    <p:extLst>
      <p:ext uri="{BB962C8B-B14F-4D97-AF65-F5344CB8AC3E}">
        <p14:creationId xmlns:p14="http://schemas.microsoft.com/office/powerpoint/2010/main" val="1785062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lvl1pPr>
              <a:defRPr/>
            </a:lvl1pPr>
          </a:lstStyle>
          <a:p>
            <a:pPr>
              <a:defRPr/>
            </a:pPr>
            <a:fld id="{2ABFD68F-0254-4FBE-B996-DBE5241FF9C5}" type="datetimeFigureOut">
              <a:rPr lang="zh-HK" altLang="en-US"/>
              <a:pPr>
                <a:defRPr/>
              </a:pPr>
              <a:t>13/12/2020</a:t>
            </a:fld>
            <a:endParaRPr lang="zh-HK" altLang="en-US"/>
          </a:p>
        </p:txBody>
      </p:sp>
      <p:sp>
        <p:nvSpPr>
          <p:cNvPr id="5" name="Footer Placeholder 4"/>
          <p:cNvSpPr>
            <a:spLocks noGrp="1"/>
          </p:cNvSpPr>
          <p:nvPr>
            <p:ph type="ftr" sz="quarter" idx="11"/>
          </p:nvPr>
        </p:nvSpPr>
        <p:spPr/>
        <p:txBody>
          <a:bodyPr/>
          <a:lstStyle>
            <a:lvl1pPr>
              <a:defRPr/>
            </a:lvl1pPr>
          </a:lstStyle>
          <a:p>
            <a:pPr>
              <a:defRPr/>
            </a:pPr>
            <a:endParaRPr lang="zh-HK" altLang="en-US"/>
          </a:p>
        </p:txBody>
      </p:sp>
      <p:sp>
        <p:nvSpPr>
          <p:cNvPr id="6" name="Slide Number Placeholder 5"/>
          <p:cNvSpPr>
            <a:spLocks noGrp="1"/>
          </p:cNvSpPr>
          <p:nvPr>
            <p:ph type="sldNum" sz="quarter" idx="12"/>
          </p:nvPr>
        </p:nvSpPr>
        <p:spPr/>
        <p:txBody>
          <a:bodyPr/>
          <a:lstStyle>
            <a:lvl1pPr>
              <a:defRPr/>
            </a:lvl1pPr>
          </a:lstStyle>
          <a:p>
            <a:pPr>
              <a:defRPr/>
            </a:pPr>
            <a:fld id="{856D9CBB-A796-41FB-9159-ECAB528CB016}" type="slidenum">
              <a:rPr lang="zh-HK" altLang="en-US"/>
              <a:pPr>
                <a:defRPr/>
              </a:pPr>
              <a:t>‹#›</a:t>
            </a:fld>
            <a:endParaRPr lang="zh-HK" altLang="en-US"/>
          </a:p>
        </p:txBody>
      </p:sp>
    </p:spTree>
    <p:extLst>
      <p:ext uri="{BB962C8B-B14F-4D97-AF65-F5344CB8AC3E}">
        <p14:creationId xmlns:p14="http://schemas.microsoft.com/office/powerpoint/2010/main" val="1713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pPr>
              <a:defRPr/>
            </a:pPr>
            <a:endParaRPr lang="en-US" altLang="ja-JP"/>
          </a:p>
        </p:txBody>
      </p:sp>
      <p:sp>
        <p:nvSpPr>
          <p:cNvPr id="5" name="フッター プレースホルダ 4"/>
          <p:cNvSpPr>
            <a:spLocks noGrp="1"/>
          </p:cNvSpPr>
          <p:nvPr>
            <p:ph type="ftr" sz="quarter" idx="11"/>
          </p:nvPr>
        </p:nvSpPr>
        <p:spPr/>
        <p:txBody>
          <a:bodyPr/>
          <a:lstStyle/>
          <a:p>
            <a:pPr>
              <a:defRPr/>
            </a:pPr>
            <a:endParaRPr lang="en-US" altLang="ja-JP"/>
          </a:p>
        </p:txBody>
      </p:sp>
      <p:sp>
        <p:nvSpPr>
          <p:cNvPr id="6" name="スライド番号プレースホルダ 5"/>
          <p:cNvSpPr>
            <a:spLocks noGrp="1"/>
          </p:cNvSpPr>
          <p:nvPr>
            <p:ph type="sldNum" sz="quarter" idx="12"/>
          </p:nvPr>
        </p:nvSpPr>
        <p:spPr/>
        <p:txBody>
          <a:bodyPr/>
          <a:lstStyle/>
          <a:p>
            <a:pPr>
              <a:defRPr/>
            </a:pPr>
            <a:fld id="{78F6F9F8-F1EE-4F8D-AFFF-4FFD0DDD7224}" type="slidenum">
              <a:rPr lang="en-US" altLang="ja-JP" smtClean="0"/>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A4A07600-438F-41CE-9E9D-AF6712979FEB}" type="slidenum">
              <a:rPr lang="en-US" altLang="ja-JP" smtClean="0"/>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pPr>
              <a:defRPr/>
            </a:pPr>
            <a:endParaRPr lang="en-US" altLang="ja-JP"/>
          </a:p>
        </p:txBody>
      </p:sp>
      <p:sp>
        <p:nvSpPr>
          <p:cNvPr id="8" name="フッター プレースホルダ 7"/>
          <p:cNvSpPr>
            <a:spLocks noGrp="1"/>
          </p:cNvSpPr>
          <p:nvPr>
            <p:ph type="ftr" sz="quarter" idx="11"/>
          </p:nvPr>
        </p:nvSpPr>
        <p:spPr/>
        <p:txBody>
          <a:bodyPr/>
          <a:lstStyle/>
          <a:p>
            <a:pPr>
              <a:defRPr/>
            </a:pPr>
            <a:endParaRPr lang="en-US" altLang="ja-JP"/>
          </a:p>
        </p:txBody>
      </p:sp>
      <p:sp>
        <p:nvSpPr>
          <p:cNvPr id="9" name="スライド番号プレースホルダ 8"/>
          <p:cNvSpPr>
            <a:spLocks noGrp="1"/>
          </p:cNvSpPr>
          <p:nvPr>
            <p:ph type="sldNum" sz="quarter" idx="12"/>
          </p:nvPr>
        </p:nvSpPr>
        <p:spPr/>
        <p:txBody>
          <a:bodyPr/>
          <a:lstStyle/>
          <a:p>
            <a:pPr>
              <a:defRPr/>
            </a:pPr>
            <a:fld id="{9D4A75A9-ADE3-4998-9B9A-B71B19EDD0C8}" type="slidenum">
              <a:rPr lang="en-US" altLang="ja-JP" smtClean="0"/>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pPr>
              <a:defRPr/>
            </a:pPr>
            <a:endParaRPr lang="en-US" altLang="ja-JP"/>
          </a:p>
        </p:txBody>
      </p:sp>
      <p:sp>
        <p:nvSpPr>
          <p:cNvPr id="4" name="フッター プレースホルダ 3"/>
          <p:cNvSpPr>
            <a:spLocks noGrp="1"/>
          </p:cNvSpPr>
          <p:nvPr>
            <p:ph type="ftr" sz="quarter" idx="11"/>
          </p:nvPr>
        </p:nvSpPr>
        <p:spPr/>
        <p:txBody>
          <a:bodyPr/>
          <a:lstStyle/>
          <a:p>
            <a:pPr>
              <a:defRPr/>
            </a:pPr>
            <a:endParaRPr lang="en-US" altLang="ja-JP"/>
          </a:p>
        </p:txBody>
      </p:sp>
      <p:sp>
        <p:nvSpPr>
          <p:cNvPr id="5" name="スライド番号プレースホルダ 4"/>
          <p:cNvSpPr>
            <a:spLocks noGrp="1"/>
          </p:cNvSpPr>
          <p:nvPr>
            <p:ph type="sldNum" sz="quarter" idx="12"/>
          </p:nvPr>
        </p:nvSpPr>
        <p:spPr/>
        <p:txBody>
          <a:bodyPr/>
          <a:lstStyle/>
          <a:p>
            <a:pPr>
              <a:defRPr/>
            </a:pPr>
            <a:fld id="{5917E60B-C6BD-4926-942D-4AC0EB1793C0}" type="slidenum">
              <a:rPr lang="en-US" altLang="ja-JP" smtClean="0"/>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a:defRPr/>
            </a:pPr>
            <a:endParaRPr lang="en-US" altLang="ja-JP"/>
          </a:p>
        </p:txBody>
      </p:sp>
      <p:sp>
        <p:nvSpPr>
          <p:cNvPr id="3" name="フッター プレースホルダ 2"/>
          <p:cNvSpPr>
            <a:spLocks noGrp="1"/>
          </p:cNvSpPr>
          <p:nvPr>
            <p:ph type="ftr" sz="quarter" idx="11"/>
          </p:nvPr>
        </p:nvSpPr>
        <p:spPr/>
        <p:txBody>
          <a:bodyPr/>
          <a:lstStyle/>
          <a:p>
            <a:pPr>
              <a:defRPr/>
            </a:pPr>
            <a:endParaRPr lang="en-US" altLang="ja-JP"/>
          </a:p>
        </p:txBody>
      </p:sp>
      <p:sp>
        <p:nvSpPr>
          <p:cNvPr id="4" name="スライド番号プレースホルダ 3"/>
          <p:cNvSpPr>
            <a:spLocks noGrp="1"/>
          </p:cNvSpPr>
          <p:nvPr>
            <p:ph type="sldNum" sz="quarter" idx="12"/>
          </p:nvPr>
        </p:nvSpPr>
        <p:spPr/>
        <p:txBody>
          <a:bodyPr/>
          <a:lstStyle/>
          <a:p>
            <a:pPr>
              <a:defRPr/>
            </a:pPr>
            <a:fld id="{2742CBD1-0A9D-4A88-BE41-B9274F57F354}" type="slidenum">
              <a:rPr lang="en-US" altLang="ja-JP" smtClean="0"/>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817DFA84-22A9-4FF8-B0FB-3626BB82DE5E}" type="slidenum">
              <a:rPr lang="en-US" altLang="ja-JP" smtClean="0"/>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a:defRPr/>
            </a:pPr>
            <a:endParaRPr lang="en-US" altLang="ja-JP"/>
          </a:p>
        </p:txBody>
      </p:sp>
      <p:sp>
        <p:nvSpPr>
          <p:cNvPr id="6" name="フッター プレースホルダ 5"/>
          <p:cNvSpPr>
            <a:spLocks noGrp="1"/>
          </p:cNvSpPr>
          <p:nvPr>
            <p:ph type="ftr" sz="quarter" idx="11"/>
          </p:nvPr>
        </p:nvSpPr>
        <p:spPr/>
        <p:txBody>
          <a:bodyPr/>
          <a:lstStyle/>
          <a:p>
            <a:pPr>
              <a:defRPr/>
            </a:pPr>
            <a:endParaRPr lang="en-US" altLang="ja-JP"/>
          </a:p>
        </p:txBody>
      </p:sp>
      <p:sp>
        <p:nvSpPr>
          <p:cNvPr id="7" name="スライド番号プレースホルダ 6"/>
          <p:cNvSpPr>
            <a:spLocks noGrp="1"/>
          </p:cNvSpPr>
          <p:nvPr>
            <p:ph type="sldNum" sz="quarter" idx="12"/>
          </p:nvPr>
        </p:nvSpPr>
        <p:spPr/>
        <p:txBody>
          <a:bodyPr/>
          <a:lstStyle/>
          <a:p>
            <a:pPr>
              <a:defRPr/>
            </a:pPr>
            <a:fld id="{BB7E0880-3809-472A-BAFD-6E58E78596FC}" type="slidenum">
              <a:rPr lang="en-US" altLang="ja-JP" smtClean="0"/>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FAE3385-2DA1-4D03-84BE-B434F860DA2E}"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HK"/>
              <a:t>Click to edit Master title style</a:t>
            </a:r>
            <a:endParaRPr lang="zh-HK" altLang="en-US"/>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Arial" pitchFamily="34" charset="0"/>
              </a:defRPr>
            </a:lvl1pPr>
          </a:lstStyle>
          <a:p>
            <a:pPr>
              <a:defRPr/>
            </a:pPr>
            <a:fld id="{B5B0DA4F-EA53-40D3-A302-0920C4F586D2}" type="datetimeFigureOut">
              <a:rPr lang="zh-HK" altLang="en-US"/>
              <a:pPr>
                <a:defRPr/>
              </a:pPr>
              <a:t>13/12/2020</a:t>
            </a:fld>
            <a:endParaRPr lang="zh-HK"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Arial" pitchFamily="34" charset="0"/>
              </a:defRPr>
            </a:lvl1pPr>
          </a:lstStyle>
          <a:p>
            <a:pPr>
              <a:defRPr/>
            </a:pPr>
            <a:endParaRPr lang="zh-HK"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B8283D0-0C22-4D89-829E-033F4431118D}" type="slidenum">
              <a:rPr lang="zh-HK" altLang="en-US"/>
              <a:pPr>
                <a:defRPr/>
              </a:pPr>
              <a:t>‹#›</a:t>
            </a:fld>
            <a:endParaRPr lang="zh-HK" altLang="en-US"/>
          </a:p>
        </p:txBody>
      </p:sp>
    </p:spTree>
    <p:extLst>
      <p:ext uri="{BB962C8B-B14F-4D97-AF65-F5344CB8AC3E}">
        <p14:creationId xmlns:p14="http://schemas.microsoft.com/office/powerpoint/2010/main" val="29425401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helancet.com/commissions/diabetes"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hyperlink" Target="https://www.thelancet.com/commissions/diabet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hyperlink" Target="https://www.thelancet.com/commissions/diabet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hyperlink" Target="https://www.thelancet.com/commissions/diabe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hyperlink" Target="https://www.thelancet.com/commissions/diabet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hyperlink" Target="https://www.thelancet.com/commissions/diabet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s://www.thelancet.com/commissions/diabet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hyperlink" Target="https://www.thelancet.com/commissions/diabet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hyperlink" Target="https://www.thelancet.com/commissions/diabetes" TargetMode="External"/><Relationship Id="rId5" Type="http://schemas.openxmlformats.org/officeDocument/2006/relationships/hyperlink" Target="mailto:paz2@cdc.gov"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ybBiItOHeZE"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www.hkido.cuhk.edu.h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helancet.com/commissions/diabetes"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thelancet.com/commissions/diabetes"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thelancet.com/commissions/diabet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thelancet.com/commissions/diabetes"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Lancet Commission on Diabetes </a:t>
            </a:r>
            <a:br>
              <a:rPr lang="en-US" b="1" dirty="0"/>
            </a:br>
            <a:r>
              <a:rPr lang="en-US" b="1" dirty="0"/>
              <a:t>launched on </a:t>
            </a:r>
            <a:r>
              <a:rPr lang="en-US" b="1"/>
              <a:t>14/11/2020 World </a:t>
            </a:r>
            <a:r>
              <a:rPr lang="en-US" b="1" dirty="0"/>
              <a:t>Diabetes Day</a:t>
            </a:r>
          </a:p>
        </p:txBody>
      </p:sp>
      <p:pic>
        <p:nvPicPr>
          <p:cNvPr id="4" name="Picture 3"/>
          <p:cNvPicPr>
            <a:picLocks noChangeAspect="1"/>
          </p:cNvPicPr>
          <p:nvPr/>
        </p:nvPicPr>
        <p:blipFill rotWithShape="1">
          <a:blip r:embed="rId2"/>
          <a:srcRect l="6932" t="33510" r="9167" b="5529"/>
          <a:stretch/>
        </p:blipFill>
        <p:spPr>
          <a:xfrm>
            <a:off x="665871" y="1603717"/>
            <a:ext cx="10916529" cy="4459460"/>
          </a:xfrm>
          <a:prstGeom prst="rect">
            <a:avLst/>
          </a:prstGeom>
        </p:spPr>
      </p:pic>
      <p:sp>
        <p:nvSpPr>
          <p:cNvPr id="5" name="TextBox 4"/>
          <p:cNvSpPr txBox="1"/>
          <p:nvPr/>
        </p:nvSpPr>
        <p:spPr>
          <a:xfrm>
            <a:off x="3193366" y="6027003"/>
            <a:ext cx="5483424" cy="830997"/>
          </a:xfrm>
          <a:prstGeom prst="rect">
            <a:avLst/>
          </a:prstGeom>
          <a:noFill/>
        </p:spPr>
        <p:txBody>
          <a:bodyPr wrap="none" rtlCol="0">
            <a:spAutoFit/>
          </a:bodyPr>
          <a:lstStyle/>
          <a:p>
            <a:r>
              <a:rPr lang="en-GB" u="sng" dirty="0">
                <a:hlinkClick r:id="rId3"/>
              </a:rPr>
              <a:t>www.thelancet.com/commissions/diabetes</a:t>
            </a:r>
            <a:r>
              <a:rPr lang="en-GB" dirty="0"/>
              <a:t> </a:t>
            </a:r>
            <a:endParaRPr lang="en-US" dirty="0"/>
          </a:p>
          <a:p>
            <a:endParaRPr lang="en-US" dirty="0"/>
          </a:p>
        </p:txBody>
      </p:sp>
    </p:spTree>
    <p:extLst>
      <p:ext uri="{BB962C8B-B14F-4D97-AF65-F5344CB8AC3E}">
        <p14:creationId xmlns:p14="http://schemas.microsoft.com/office/powerpoint/2010/main" val="1780535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081"/>
            <a:ext cx="10972800" cy="1143000"/>
          </a:xfrm>
        </p:spPr>
        <p:txBody>
          <a:bodyPr>
            <a:noAutofit/>
          </a:bodyPr>
          <a:lstStyle/>
          <a:p>
            <a:r>
              <a:rPr lang="en-US" sz="3600" b="1" dirty="0"/>
              <a:t>Reducing BP and LDL-C can prevent millions of death in top 10 LMICs with highest disease burden</a:t>
            </a:r>
          </a:p>
        </p:txBody>
      </p:sp>
      <p:pic>
        <p:nvPicPr>
          <p:cNvPr id="3" name="Picture 2"/>
          <p:cNvPicPr>
            <a:picLocks noChangeAspect="1"/>
          </p:cNvPicPr>
          <p:nvPr/>
        </p:nvPicPr>
        <p:blipFill rotWithShape="1">
          <a:blip r:embed="rId2"/>
          <a:srcRect l="44234" t="33702" r="29493" b="10144"/>
          <a:stretch/>
        </p:blipFill>
        <p:spPr>
          <a:xfrm>
            <a:off x="366177" y="1279659"/>
            <a:ext cx="4261355" cy="5120642"/>
          </a:xfrm>
          <a:prstGeom prst="rect">
            <a:avLst/>
          </a:prstGeom>
        </p:spPr>
      </p:pic>
      <p:pic>
        <p:nvPicPr>
          <p:cNvPr id="6" name="Picture 5"/>
          <p:cNvPicPr>
            <a:picLocks noChangeAspect="1"/>
          </p:cNvPicPr>
          <p:nvPr/>
        </p:nvPicPr>
        <p:blipFill rotWithShape="1">
          <a:blip r:embed="rId3"/>
          <a:srcRect l="9135" t="31232" r="45710" b="13991"/>
          <a:stretch/>
        </p:blipFill>
        <p:spPr>
          <a:xfrm>
            <a:off x="4627532" y="1591273"/>
            <a:ext cx="6954868" cy="4743450"/>
          </a:xfrm>
          <a:prstGeom prst="rect">
            <a:avLst/>
          </a:prstGeom>
        </p:spPr>
      </p:pic>
      <p:sp>
        <p:nvSpPr>
          <p:cNvPr id="5" name="Rectangle 4">
            <a:extLst>
              <a:ext uri="{FF2B5EF4-FFF2-40B4-BE49-F238E27FC236}">
                <a16:creationId xmlns:a16="http://schemas.microsoft.com/office/drawing/2014/main" id="{648C4850-9787-4A2E-825C-F20074CB824C}"/>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7" name="TextBox 6">
            <a:extLst>
              <a:ext uri="{FF2B5EF4-FFF2-40B4-BE49-F238E27FC236}">
                <a16:creationId xmlns:a16="http://schemas.microsoft.com/office/drawing/2014/main" id="{F8687024-E07A-476C-8E92-945A043153C5}"/>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187979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Reduce disparity of medicine costs and improve access with continuing care and support to ensure adherence</a:t>
            </a:r>
          </a:p>
        </p:txBody>
      </p:sp>
      <p:pic>
        <p:nvPicPr>
          <p:cNvPr id="3" name="Picture 2"/>
          <p:cNvPicPr>
            <a:picLocks noChangeAspect="1"/>
          </p:cNvPicPr>
          <p:nvPr/>
        </p:nvPicPr>
        <p:blipFill rotWithShape="1">
          <a:blip r:embed="rId2"/>
          <a:srcRect l="9094" t="39279" r="22898" b="17644"/>
          <a:stretch/>
        </p:blipFill>
        <p:spPr>
          <a:xfrm>
            <a:off x="387876" y="1644903"/>
            <a:ext cx="11416247" cy="4065563"/>
          </a:xfrm>
          <a:prstGeom prst="rect">
            <a:avLst/>
          </a:prstGeom>
        </p:spPr>
      </p:pic>
      <p:sp>
        <p:nvSpPr>
          <p:cNvPr id="4" name="Rectangle 3">
            <a:extLst>
              <a:ext uri="{FF2B5EF4-FFF2-40B4-BE49-F238E27FC236}">
                <a16:creationId xmlns:a16="http://schemas.microsoft.com/office/drawing/2014/main" id="{75EC8B87-2282-462B-A4FE-161A7C4FBF36}"/>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EBD97B6C-6F5D-4175-8158-B17B2E133782}"/>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3283678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Emerging challenges: premature death and multiple morbidities due to young onset diabetes  </a:t>
            </a:r>
          </a:p>
        </p:txBody>
      </p:sp>
      <p:pic>
        <p:nvPicPr>
          <p:cNvPr id="5" name="Picture 4"/>
          <p:cNvPicPr>
            <a:picLocks noChangeAspect="1"/>
          </p:cNvPicPr>
          <p:nvPr/>
        </p:nvPicPr>
        <p:blipFill rotWithShape="1">
          <a:blip r:embed="rId2"/>
          <a:srcRect l="42827" t="29664" r="8302" b="16298"/>
          <a:stretch/>
        </p:blipFill>
        <p:spPr>
          <a:xfrm>
            <a:off x="140677" y="1915602"/>
            <a:ext cx="6499274" cy="4040477"/>
          </a:xfrm>
          <a:prstGeom prst="rect">
            <a:avLst/>
          </a:prstGeom>
        </p:spPr>
      </p:pic>
      <p:pic>
        <p:nvPicPr>
          <p:cNvPr id="3" name="Picture 2"/>
          <p:cNvPicPr>
            <a:picLocks noChangeAspect="1"/>
          </p:cNvPicPr>
          <p:nvPr/>
        </p:nvPicPr>
        <p:blipFill rotWithShape="1">
          <a:blip r:embed="rId3"/>
          <a:srcRect l="7473" t="23318" r="44414" b="13991"/>
          <a:stretch/>
        </p:blipFill>
        <p:spPr>
          <a:xfrm>
            <a:off x="6400799" y="1915602"/>
            <a:ext cx="5472333" cy="4008943"/>
          </a:xfrm>
          <a:prstGeom prst="rect">
            <a:avLst/>
          </a:prstGeom>
        </p:spPr>
      </p:pic>
      <p:sp>
        <p:nvSpPr>
          <p:cNvPr id="6" name="Rectangle 5">
            <a:extLst>
              <a:ext uri="{FF2B5EF4-FFF2-40B4-BE49-F238E27FC236}">
                <a16:creationId xmlns:a16="http://schemas.microsoft.com/office/drawing/2014/main" id="{111BECD7-80B5-406A-BD39-DA014A59B3C3}"/>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7" name="TextBox 6">
            <a:extLst>
              <a:ext uri="{FF2B5EF4-FFF2-40B4-BE49-F238E27FC236}">
                <a16:creationId xmlns:a16="http://schemas.microsoft.com/office/drawing/2014/main" id="{473F87DB-99EA-4481-9CA9-23300F9D4627}"/>
              </a:ext>
            </a:extLst>
          </p:cNvPr>
          <p:cNvSpPr txBox="1"/>
          <p:nvPr/>
        </p:nvSpPr>
        <p:spPr>
          <a:xfrm>
            <a:off x="8939516" y="6465879"/>
            <a:ext cx="2534605" cy="523220"/>
          </a:xfrm>
          <a:prstGeom prst="rect">
            <a:avLst/>
          </a:prstGeom>
          <a:noFill/>
        </p:spPr>
        <p:txBody>
          <a:bodyPr wrap="none" rtlCol="0">
            <a:spAutoFit/>
          </a:bodyPr>
          <a:lstStyle/>
          <a:p>
            <a:r>
              <a:rPr lang="en-US" sz="1400" dirty="0">
                <a:latin typeface="+mn-lt"/>
              </a:rPr>
              <a:t>Chan JC …. Gregg E. Lancet 2020</a:t>
            </a:r>
          </a:p>
          <a:p>
            <a:r>
              <a:rPr lang="en-US" sz="1400" dirty="0">
                <a:latin typeface="+mn-lt"/>
              </a:rPr>
              <a:t>  </a:t>
            </a:r>
            <a:endParaRPr lang="en-HK" sz="1400" dirty="0">
              <a:latin typeface="+mn-lt"/>
            </a:endParaRPr>
          </a:p>
        </p:txBody>
      </p:sp>
      <p:sp>
        <p:nvSpPr>
          <p:cNvPr id="4" name="TextBox 3">
            <a:extLst>
              <a:ext uri="{FF2B5EF4-FFF2-40B4-BE49-F238E27FC236}">
                <a16:creationId xmlns:a16="http://schemas.microsoft.com/office/drawing/2014/main" id="{667A4312-A461-45D7-861D-FEB5419D8052}"/>
              </a:ext>
            </a:extLst>
          </p:cNvPr>
          <p:cNvSpPr txBox="1"/>
          <p:nvPr/>
        </p:nvSpPr>
        <p:spPr>
          <a:xfrm>
            <a:off x="8425047" y="5924545"/>
            <a:ext cx="3523465" cy="307777"/>
          </a:xfrm>
          <a:prstGeom prst="rect">
            <a:avLst/>
          </a:prstGeom>
          <a:noFill/>
        </p:spPr>
        <p:txBody>
          <a:bodyPr wrap="none" rtlCol="0">
            <a:spAutoFit/>
          </a:bodyPr>
          <a:lstStyle/>
          <a:p>
            <a:r>
              <a:rPr lang="en-US" sz="1400" dirty="0">
                <a:latin typeface="+mn-lt"/>
              </a:rPr>
              <a:t>Adapted from Ke C et al Annals Int Med 2019</a:t>
            </a:r>
            <a:endParaRPr lang="en-HK" sz="1400" dirty="0">
              <a:latin typeface="+mn-lt"/>
            </a:endParaRPr>
          </a:p>
        </p:txBody>
      </p:sp>
    </p:spTree>
    <p:extLst>
      <p:ext uri="{BB962C8B-B14F-4D97-AF65-F5344CB8AC3E}">
        <p14:creationId xmlns:p14="http://schemas.microsoft.com/office/powerpoint/2010/main" val="270939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2" y="274638"/>
            <a:ext cx="11741836" cy="1143000"/>
          </a:xfrm>
        </p:spPr>
        <p:txBody>
          <a:bodyPr>
            <a:noAutofit/>
          </a:bodyPr>
          <a:lstStyle/>
          <a:p>
            <a:r>
              <a:rPr lang="en-US" sz="3200" b="1" dirty="0"/>
              <a:t>Task shifting to promote team-based care, self management and provider-patient communication independently reduce risk factors </a:t>
            </a:r>
          </a:p>
        </p:txBody>
      </p:sp>
      <p:pic>
        <p:nvPicPr>
          <p:cNvPr id="3" name="Picture 2"/>
          <p:cNvPicPr>
            <a:picLocks noChangeAspect="1"/>
          </p:cNvPicPr>
          <p:nvPr/>
        </p:nvPicPr>
        <p:blipFill rotWithShape="1">
          <a:blip r:embed="rId2"/>
          <a:srcRect l="21853" t="28510" r="12626" b="24245"/>
          <a:stretch/>
        </p:blipFill>
        <p:spPr>
          <a:xfrm>
            <a:off x="225082" y="1417638"/>
            <a:ext cx="11468179" cy="4649333"/>
          </a:xfrm>
          <a:prstGeom prst="rect">
            <a:avLst/>
          </a:prstGeom>
        </p:spPr>
      </p:pic>
      <p:sp>
        <p:nvSpPr>
          <p:cNvPr id="4" name="Rectangle 3">
            <a:extLst>
              <a:ext uri="{FF2B5EF4-FFF2-40B4-BE49-F238E27FC236}">
                <a16:creationId xmlns:a16="http://schemas.microsoft.com/office/drawing/2014/main" id="{83523D03-483E-4565-9186-7D03D32DC342}"/>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49EA12F1-1472-4EB5-8E88-0CE2ADDE5B4F}"/>
              </a:ext>
            </a:extLst>
          </p:cNvPr>
          <p:cNvSpPr txBox="1"/>
          <p:nvPr/>
        </p:nvSpPr>
        <p:spPr>
          <a:xfrm>
            <a:off x="8105997" y="6321752"/>
            <a:ext cx="3587264" cy="738664"/>
          </a:xfrm>
          <a:prstGeom prst="rect">
            <a:avLst/>
          </a:prstGeom>
          <a:noFill/>
        </p:spPr>
        <p:txBody>
          <a:bodyPr wrap="none" rtlCol="0">
            <a:spAutoFit/>
          </a:bodyPr>
          <a:lstStyle/>
          <a:p>
            <a:r>
              <a:rPr lang="en-US" sz="1400" dirty="0">
                <a:latin typeface="+mn-lt"/>
              </a:rPr>
              <a:t>Adapted from Lim LL et al Diabetes Care 2018  </a:t>
            </a:r>
          </a:p>
          <a:p>
            <a:r>
              <a:rPr lang="en-US" sz="1400" dirty="0">
                <a:latin typeface="+mn-lt"/>
              </a:rPr>
              <a:t>Chan JC ….E Gregg. Lancet 2020</a:t>
            </a:r>
          </a:p>
          <a:p>
            <a:endParaRPr lang="en-HK" sz="1400" dirty="0">
              <a:latin typeface="+mn-lt"/>
            </a:endParaRPr>
          </a:p>
        </p:txBody>
      </p:sp>
    </p:spTree>
    <p:extLst>
      <p:ext uri="{BB962C8B-B14F-4D97-AF65-F5344CB8AC3E}">
        <p14:creationId xmlns:p14="http://schemas.microsoft.com/office/powerpoint/2010/main" val="267022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6646"/>
            <a:ext cx="11887200" cy="1143000"/>
          </a:xfrm>
        </p:spPr>
        <p:txBody>
          <a:bodyPr>
            <a:normAutofit fontScale="90000"/>
          </a:bodyPr>
          <a:lstStyle/>
          <a:p>
            <a:r>
              <a:rPr lang="en-US" b="1" dirty="0"/>
              <a:t>Diabetes centers, teams, plans and registers </a:t>
            </a:r>
            <a:br>
              <a:rPr lang="en-US" b="1" dirty="0"/>
            </a:br>
            <a:r>
              <a:rPr lang="en-US" sz="3100" b="1" dirty="0"/>
              <a:t>integrating care delivery, education (patient/professional) and data collection </a:t>
            </a:r>
            <a:endParaRPr lang="en-US" sz="3600" b="1" dirty="0"/>
          </a:p>
        </p:txBody>
      </p:sp>
      <p:grpSp>
        <p:nvGrpSpPr>
          <p:cNvPr id="9" name="Group 8">
            <a:extLst>
              <a:ext uri="{FF2B5EF4-FFF2-40B4-BE49-F238E27FC236}">
                <a16:creationId xmlns:a16="http://schemas.microsoft.com/office/drawing/2014/main" id="{CE1887CF-9F3C-4C3C-8C17-0D8C2B89E3BB}"/>
              </a:ext>
            </a:extLst>
          </p:cNvPr>
          <p:cNvGrpSpPr/>
          <p:nvPr/>
        </p:nvGrpSpPr>
        <p:grpSpPr>
          <a:xfrm>
            <a:off x="116114" y="1550205"/>
            <a:ext cx="4614203" cy="5022891"/>
            <a:chOff x="116114" y="1550205"/>
            <a:chExt cx="4614203" cy="5022891"/>
          </a:xfrm>
        </p:grpSpPr>
        <p:pic>
          <p:nvPicPr>
            <p:cNvPr id="4" name="Picture 3"/>
            <p:cNvPicPr>
              <a:picLocks noChangeAspect="1"/>
            </p:cNvPicPr>
            <p:nvPr/>
          </p:nvPicPr>
          <p:blipFill rotWithShape="1">
            <a:blip r:embed="rId2"/>
            <a:srcRect l="33638" t="26203" r="29710" b="9567"/>
            <a:stretch/>
          </p:blipFill>
          <p:spPr>
            <a:xfrm>
              <a:off x="116114" y="2026948"/>
              <a:ext cx="4614203" cy="4546148"/>
            </a:xfrm>
            <a:prstGeom prst="rect">
              <a:avLst/>
            </a:prstGeom>
          </p:spPr>
        </p:pic>
        <p:sp>
          <p:nvSpPr>
            <p:cNvPr id="5" name="TextBox 4"/>
            <p:cNvSpPr txBox="1"/>
            <p:nvPr/>
          </p:nvSpPr>
          <p:spPr>
            <a:xfrm>
              <a:off x="937348" y="1550205"/>
              <a:ext cx="3066673" cy="369332"/>
            </a:xfrm>
            <a:prstGeom prst="rect">
              <a:avLst/>
            </a:prstGeom>
            <a:noFill/>
          </p:spPr>
          <p:txBody>
            <a:bodyPr wrap="none" rtlCol="0">
              <a:spAutoFit/>
            </a:bodyPr>
            <a:lstStyle/>
            <a:p>
              <a:r>
                <a:rPr lang="en-US" sz="1800" b="1" u="sng" dirty="0">
                  <a:latin typeface="+mn-lt"/>
                </a:rPr>
                <a:t>Data set for Diabetes Register </a:t>
              </a:r>
            </a:p>
          </p:txBody>
        </p:sp>
      </p:grpSp>
      <p:pic>
        <p:nvPicPr>
          <p:cNvPr id="3" name="Picture 2"/>
          <p:cNvPicPr>
            <a:picLocks noChangeAspect="1"/>
          </p:cNvPicPr>
          <p:nvPr/>
        </p:nvPicPr>
        <p:blipFill rotWithShape="1">
          <a:blip r:embed="rId3"/>
          <a:srcRect l="36881" t="33271" r="9923" b="10913"/>
          <a:stretch/>
        </p:blipFill>
        <p:spPr>
          <a:xfrm>
            <a:off x="4417256" y="1915886"/>
            <a:ext cx="7559040" cy="4459181"/>
          </a:xfrm>
          <a:prstGeom prst="rect">
            <a:avLst/>
          </a:prstGeom>
        </p:spPr>
      </p:pic>
      <p:sp>
        <p:nvSpPr>
          <p:cNvPr id="6" name="Rectangle 5">
            <a:extLst>
              <a:ext uri="{FF2B5EF4-FFF2-40B4-BE49-F238E27FC236}">
                <a16:creationId xmlns:a16="http://schemas.microsoft.com/office/drawing/2014/main" id="{9D964166-04AF-45B4-82E3-2D8B00164EFA}"/>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7" name="TextBox 6">
            <a:extLst>
              <a:ext uri="{FF2B5EF4-FFF2-40B4-BE49-F238E27FC236}">
                <a16:creationId xmlns:a16="http://schemas.microsoft.com/office/drawing/2014/main" id="{369F6E53-B788-4D8B-9FB8-DA283E033B39}"/>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
        <p:nvSpPr>
          <p:cNvPr id="8" name="TextBox 7">
            <a:extLst>
              <a:ext uri="{FF2B5EF4-FFF2-40B4-BE49-F238E27FC236}">
                <a16:creationId xmlns:a16="http://schemas.microsoft.com/office/drawing/2014/main" id="{B795FBB3-509A-4536-B9CD-9B3823A8F61B}"/>
              </a:ext>
            </a:extLst>
          </p:cNvPr>
          <p:cNvSpPr txBox="1"/>
          <p:nvPr/>
        </p:nvSpPr>
        <p:spPr>
          <a:xfrm>
            <a:off x="5571896" y="1550205"/>
            <a:ext cx="5395580" cy="369332"/>
          </a:xfrm>
          <a:prstGeom prst="rect">
            <a:avLst/>
          </a:prstGeom>
          <a:noFill/>
        </p:spPr>
        <p:txBody>
          <a:bodyPr wrap="none" rtlCol="0">
            <a:spAutoFit/>
          </a:bodyPr>
          <a:lstStyle/>
          <a:p>
            <a:r>
              <a:rPr lang="en-US" sz="1800" b="1" u="sng" dirty="0">
                <a:latin typeface="+mn-lt"/>
              </a:rPr>
              <a:t>Multifunctional nature of Specialized Diabetes Centre  </a:t>
            </a:r>
          </a:p>
        </p:txBody>
      </p:sp>
    </p:spTree>
    <p:extLst>
      <p:ext uri="{BB962C8B-B14F-4D97-AF65-F5344CB8AC3E}">
        <p14:creationId xmlns:p14="http://schemas.microsoft.com/office/powerpoint/2010/main" val="42414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 blueprint for the setup, workforce, processes for a diabetes team to deliver care and prevention program  </a:t>
            </a:r>
          </a:p>
        </p:txBody>
      </p:sp>
      <p:grpSp>
        <p:nvGrpSpPr>
          <p:cNvPr id="5" name="Group 4"/>
          <p:cNvGrpSpPr/>
          <p:nvPr/>
        </p:nvGrpSpPr>
        <p:grpSpPr>
          <a:xfrm>
            <a:off x="643445" y="1798431"/>
            <a:ext cx="10905109" cy="4586068"/>
            <a:chOff x="440789" y="1589649"/>
            <a:chExt cx="10905109" cy="4586068"/>
          </a:xfrm>
        </p:grpSpPr>
        <p:pic>
          <p:nvPicPr>
            <p:cNvPr id="3" name="Picture 2"/>
            <p:cNvPicPr>
              <a:picLocks noChangeAspect="1"/>
            </p:cNvPicPr>
            <p:nvPr/>
          </p:nvPicPr>
          <p:blipFill rotWithShape="1">
            <a:blip r:embed="rId2"/>
            <a:srcRect l="9094" t="22741" r="45711" b="9760"/>
            <a:stretch/>
          </p:blipFill>
          <p:spPr>
            <a:xfrm>
              <a:off x="440789" y="1589649"/>
              <a:ext cx="5461470" cy="4586068"/>
            </a:xfrm>
            <a:prstGeom prst="rect">
              <a:avLst/>
            </a:prstGeom>
          </p:spPr>
        </p:pic>
        <p:pic>
          <p:nvPicPr>
            <p:cNvPr id="4" name="Picture 3"/>
            <p:cNvPicPr>
              <a:picLocks noChangeAspect="1"/>
            </p:cNvPicPr>
            <p:nvPr/>
          </p:nvPicPr>
          <p:blipFill rotWithShape="1">
            <a:blip r:embed="rId3"/>
            <a:srcRect l="8877" t="27164" r="45496" b="5145"/>
            <a:stretch/>
          </p:blipFill>
          <p:spPr>
            <a:xfrm>
              <a:off x="5902259" y="1589649"/>
              <a:ext cx="5443639" cy="4540665"/>
            </a:xfrm>
            <a:prstGeom prst="rect">
              <a:avLst/>
            </a:prstGeom>
          </p:spPr>
        </p:pic>
      </p:grpSp>
      <p:sp>
        <p:nvSpPr>
          <p:cNvPr id="6" name="Rectangle 5">
            <a:extLst>
              <a:ext uri="{FF2B5EF4-FFF2-40B4-BE49-F238E27FC236}">
                <a16:creationId xmlns:a16="http://schemas.microsoft.com/office/drawing/2014/main" id="{81801161-8289-4FDD-9F69-B3409B0ADA5F}"/>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7" name="TextBox 6">
            <a:extLst>
              <a:ext uri="{FF2B5EF4-FFF2-40B4-BE49-F238E27FC236}">
                <a16:creationId xmlns:a16="http://schemas.microsoft.com/office/drawing/2014/main" id="{17CB82D3-6DB1-4793-83C7-E0D25ABF224B}"/>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3460086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92018"/>
            <a:ext cx="10972800" cy="1143000"/>
          </a:xfrm>
        </p:spPr>
        <p:txBody>
          <a:bodyPr>
            <a:normAutofit/>
          </a:bodyPr>
          <a:lstStyle/>
          <a:p>
            <a:r>
              <a:rPr lang="en-US" b="1" dirty="0"/>
              <a:t>Actions versus no action saves millions of lives</a:t>
            </a:r>
          </a:p>
        </p:txBody>
      </p:sp>
      <p:grpSp>
        <p:nvGrpSpPr>
          <p:cNvPr id="5" name="Group 4"/>
          <p:cNvGrpSpPr/>
          <p:nvPr/>
        </p:nvGrpSpPr>
        <p:grpSpPr>
          <a:xfrm>
            <a:off x="989451" y="1702852"/>
            <a:ext cx="10213097" cy="4935604"/>
            <a:chOff x="989451" y="1702852"/>
            <a:chExt cx="10213097" cy="4935604"/>
          </a:xfrm>
        </p:grpSpPr>
        <p:pic>
          <p:nvPicPr>
            <p:cNvPr id="3" name="Picture 2"/>
            <p:cNvPicPr>
              <a:picLocks noChangeAspect="1"/>
            </p:cNvPicPr>
            <p:nvPr/>
          </p:nvPicPr>
          <p:blipFill rotWithShape="1">
            <a:blip r:embed="rId2"/>
            <a:srcRect l="17936" t="34374" r="9151" b="13803"/>
            <a:stretch/>
          </p:blipFill>
          <p:spPr>
            <a:xfrm>
              <a:off x="989451" y="1702852"/>
              <a:ext cx="10213097" cy="4081137"/>
            </a:xfrm>
            <a:prstGeom prst="rect">
              <a:avLst/>
            </a:prstGeom>
          </p:spPr>
        </p:pic>
        <p:pic>
          <p:nvPicPr>
            <p:cNvPr id="4" name="Picture 3"/>
            <p:cNvPicPr>
              <a:picLocks noChangeAspect="1"/>
            </p:cNvPicPr>
            <p:nvPr/>
          </p:nvPicPr>
          <p:blipFill rotWithShape="1">
            <a:blip r:embed="rId3"/>
            <a:srcRect l="26866" t="77125" r="9004" b="7812"/>
            <a:stretch/>
          </p:blipFill>
          <p:spPr>
            <a:xfrm>
              <a:off x="2159220" y="5461850"/>
              <a:ext cx="8909978" cy="1176606"/>
            </a:xfrm>
            <a:prstGeom prst="rect">
              <a:avLst/>
            </a:prstGeom>
          </p:spPr>
        </p:pic>
      </p:grpSp>
      <p:sp>
        <p:nvSpPr>
          <p:cNvPr id="6" name="TextBox 5"/>
          <p:cNvSpPr txBox="1"/>
          <p:nvPr/>
        </p:nvSpPr>
        <p:spPr>
          <a:xfrm>
            <a:off x="2321170" y="1150352"/>
            <a:ext cx="8109912" cy="369332"/>
          </a:xfrm>
          <a:prstGeom prst="rect">
            <a:avLst/>
          </a:prstGeom>
          <a:noFill/>
        </p:spPr>
        <p:txBody>
          <a:bodyPr wrap="none" rtlCol="0">
            <a:spAutoFit/>
          </a:bodyPr>
          <a:lstStyle/>
          <a:p>
            <a:r>
              <a:rPr lang="en-US" sz="1800" b="1" u="sng" dirty="0">
                <a:latin typeface="+mn-lt"/>
              </a:rPr>
              <a:t>50% diagnosis rate, 70% treatment rate for 3 years in people with diabetes in China</a:t>
            </a:r>
          </a:p>
        </p:txBody>
      </p:sp>
      <p:sp>
        <p:nvSpPr>
          <p:cNvPr id="7" name="Rectangle 6">
            <a:extLst>
              <a:ext uri="{FF2B5EF4-FFF2-40B4-BE49-F238E27FC236}">
                <a16:creationId xmlns:a16="http://schemas.microsoft.com/office/drawing/2014/main" id="{9164D5C7-FEA9-43A0-867A-C9A7368DE445}"/>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8" name="TextBox 7">
            <a:extLst>
              <a:ext uri="{FF2B5EF4-FFF2-40B4-BE49-F238E27FC236}">
                <a16:creationId xmlns:a16="http://schemas.microsoft.com/office/drawing/2014/main" id="{8A66A363-1B7A-4550-829A-3A88CA0BDD30}"/>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3751154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4957"/>
            <a:ext cx="10972800" cy="1143000"/>
          </a:xfrm>
        </p:spPr>
        <p:txBody>
          <a:bodyPr>
            <a:normAutofit fontScale="90000"/>
          </a:bodyPr>
          <a:lstStyle/>
          <a:p>
            <a:r>
              <a:rPr lang="en-US" b="1" dirty="0"/>
              <a:t>Actions versus no action saves billions of dollars </a:t>
            </a:r>
            <a:endParaRPr lang="en-US" dirty="0"/>
          </a:p>
        </p:txBody>
      </p:sp>
      <p:pic>
        <p:nvPicPr>
          <p:cNvPr id="3" name="Picture 2"/>
          <p:cNvPicPr>
            <a:picLocks noChangeAspect="1"/>
          </p:cNvPicPr>
          <p:nvPr/>
        </p:nvPicPr>
        <p:blipFill rotWithShape="1">
          <a:blip r:embed="rId2"/>
          <a:srcRect l="17350" t="29166" r="9004" b="7812"/>
          <a:stretch/>
        </p:blipFill>
        <p:spPr>
          <a:xfrm>
            <a:off x="483284" y="1237957"/>
            <a:ext cx="11099116" cy="5339932"/>
          </a:xfrm>
          <a:prstGeom prst="rect">
            <a:avLst/>
          </a:prstGeom>
        </p:spPr>
      </p:pic>
      <p:sp>
        <p:nvSpPr>
          <p:cNvPr id="4" name="TextBox 3"/>
          <p:cNvSpPr txBox="1"/>
          <p:nvPr/>
        </p:nvSpPr>
        <p:spPr>
          <a:xfrm>
            <a:off x="2321170" y="1150352"/>
            <a:ext cx="8109912" cy="369332"/>
          </a:xfrm>
          <a:prstGeom prst="rect">
            <a:avLst/>
          </a:prstGeom>
          <a:noFill/>
        </p:spPr>
        <p:txBody>
          <a:bodyPr wrap="none" rtlCol="0">
            <a:spAutoFit/>
          </a:bodyPr>
          <a:lstStyle/>
          <a:p>
            <a:r>
              <a:rPr lang="en-US" sz="1800" b="1" u="sng" dirty="0">
                <a:latin typeface="+mn-lt"/>
              </a:rPr>
              <a:t>50% diagnosis rate, 70% treatment rate for 3 years in people with diabetes in China</a:t>
            </a:r>
          </a:p>
        </p:txBody>
      </p:sp>
      <p:sp>
        <p:nvSpPr>
          <p:cNvPr id="5" name="Rectangle 4">
            <a:extLst>
              <a:ext uri="{FF2B5EF4-FFF2-40B4-BE49-F238E27FC236}">
                <a16:creationId xmlns:a16="http://schemas.microsoft.com/office/drawing/2014/main" id="{1E28982E-C56D-4F15-A333-ACAA1FE882DD}"/>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6" name="TextBox 5">
            <a:extLst>
              <a:ext uri="{FF2B5EF4-FFF2-40B4-BE49-F238E27FC236}">
                <a16:creationId xmlns:a16="http://schemas.microsoft.com/office/drawing/2014/main" id="{32BA4A81-E8BF-43CD-AA3C-FBD41E355CE0}"/>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786132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4344"/>
            <a:ext cx="10972800" cy="1143000"/>
          </a:xfrm>
        </p:spPr>
        <p:txBody>
          <a:bodyPr>
            <a:noAutofit/>
          </a:bodyPr>
          <a:lstStyle/>
          <a:p>
            <a:r>
              <a:rPr lang="en-US" sz="3600" b="1" dirty="0"/>
              <a:t>A public and personal health challenge calls for a societal-community-individualized strategy</a:t>
            </a:r>
          </a:p>
        </p:txBody>
      </p:sp>
      <p:pic>
        <p:nvPicPr>
          <p:cNvPr id="3" name="Picture 2"/>
          <p:cNvPicPr>
            <a:picLocks noChangeAspect="1"/>
          </p:cNvPicPr>
          <p:nvPr/>
        </p:nvPicPr>
        <p:blipFill rotWithShape="1">
          <a:blip r:embed="rId2"/>
          <a:srcRect l="13635" t="26212" r="8626" b="10721"/>
          <a:stretch/>
        </p:blipFill>
        <p:spPr>
          <a:xfrm>
            <a:off x="609600" y="1315390"/>
            <a:ext cx="11292038" cy="5150488"/>
          </a:xfrm>
          <a:prstGeom prst="rect">
            <a:avLst/>
          </a:prstGeom>
        </p:spPr>
      </p:pic>
      <p:sp>
        <p:nvSpPr>
          <p:cNvPr id="4" name="Rectangle 3">
            <a:extLst>
              <a:ext uri="{FF2B5EF4-FFF2-40B4-BE49-F238E27FC236}">
                <a16:creationId xmlns:a16="http://schemas.microsoft.com/office/drawing/2014/main" id="{449E2785-9045-4F0A-AA3B-FAF4EB21FA07}"/>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30888230-C721-4C66-85C3-732972AF021F}"/>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139229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321"/>
            <a:ext cx="10972800" cy="1143000"/>
          </a:xfrm>
        </p:spPr>
        <p:txBody>
          <a:bodyPr>
            <a:normAutofit fontScale="90000"/>
          </a:bodyPr>
          <a:lstStyle/>
          <a:p>
            <a:r>
              <a:rPr lang="en-US" sz="4000" b="1" dirty="0"/>
              <a:t>Society-community-individualized and life-course interventions in line with recommendations by the United Nations, WHO and professional bodies  </a:t>
            </a:r>
          </a:p>
        </p:txBody>
      </p:sp>
      <p:pic>
        <p:nvPicPr>
          <p:cNvPr id="3" name="Picture 2"/>
          <p:cNvPicPr>
            <a:picLocks noChangeAspect="1"/>
          </p:cNvPicPr>
          <p:nvPr/>
        </p:nvPicPr>
        <p:blipFill rotWithShape="1">
          <a:blip r:embed="rId2"/>
          <a:srcRect l="7040" t="29841" r="43873" b="22452"/>
          <a:stretch/>
        </p:blipFill>
        <p:spPr>
          <a:xfrm>
            <a:off x="0" y="1807451"/>
            <a:ext cx="8007066" cy="4375298"/>
          </a:xfrm>
          <a:prstGeom prst="rect">
            <a:avLst/>
          </a:prstGeom>
        </p:spPr>
      </p:pic>
      <p:pic>
        <p:nvPicPr>
          <p:cNvPr id="4" name="Picture 3"/>
          <p:cNvPicPr>
            <a:picLocks noChangeAspect="1"/>
          </p:cNvPicPr>
          <p:nvPr/>
        </p:nvPicPr>
        <p:blipFill rotWithShape="1">
          <a:blip r:embed="rId3"/>
          <a:srcRect l="39260" t="22741" r="23655" b="7452"/>
          <a:stretch/>
        </p:blipFill>
        <p:spPr>
          <a:xfrm>
            <a:off x="7892878" y="1910857"/>
            <a:ext cx="4036525" cy="4271892"/>
          </a:xfrm>
          <a:prstGeom prst="rect">
            <a:avLst/>
          </a:prstGeom>
        </p:spPr>
      </p:pic>
      <p:sp>
        <p:nvSpPr>
          <p:cNvPr id="5" name="Rectangle 4">
            <a:extLst>
              <a:ext uri="{FF2B5EF4-FFF2-40B4-BE49-F238E27FC236}">
                <a16:creationId xmlns:a16="http://schemas.microsoft.com/office/drawing/2014/main" id="{1AA5814F-4364-4C45-B8B0-D6A32E1458A1}"/>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6" name="TextBox 5">
            <a:extLst>
              <a:ext uri="{FF2B5EF4-FFF2-40B4-BE49-F238E27FC236}">
                <a16:creationId xmlns:a16="http://schemas.microsoft.com/office/drawing/2014/main" id="{F614256B-4669-41A3-8EA1-8A39D1288012}"/>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
        <p:nvSpPr>
          <p:cNvPr id="7" name="TextBox 6">
            <a:extLst>
              <a:ext uri="{FF2B5EF4-FFF2-40B4-BE49-F238E27FC236}">
                <a16:creationId xmlns:a16="http://schemas.microsoft.com/office/drawing/2014/main" id="{0E6C3343-9705-457A-B53B-B9C3FB65E25F}"/>
              </a:ext>
            </a:extLst>
          </p:cNvPr>
          <p:cNvSpPr txBox="1"/>
          <p:nvPr/>
        </p:nvSpPr>
        <p:spPr>
          <a:xfrm>
            <a:off x="8861197" y="6132266"/>
            <a:ext cx="3143681" cy="307777"/>
          </a:xfrm>
          <a:prstGeom prst="rect">
            <a:avLst/>
          </a:prstGeom>
          <a:noFill/>
        </p:spPr>
        <p:txBody>
          <a:bodyPr wrap="none" rtlCol="0">
            <a:spAutoFit/>
          </a:bodyPr>
          <a:lstStyle/>
          <a:p>
            <a:r>
              <a:rPr lang="en-US" sz="1400" dirty="0">
                <a:latin typeface="+mn-lt"/>
              </a:rPr>
              <a:t>Adapted from Ma R et al </a:t>
            </a:r>
            <a:r>
              <a:rPr lang="en-US" sz="1400" dirty="0" err="1">
                <a:latin typeface="+mn-lt"/>
              </a:rPr>
              <a:t>PLoS</a:t>
            </a:r>
            <a:r>
              <a:rPr lang="en-US" sz="1400" dirty="0">
                <a:latin typeface="+mn-lt"/>
              </a:rPr>
              <a:t> Med 2017</a:t>
            </a:r>
            <a:endParaRPr lang="en-HK" sz="1400" dirty="0">
              <a:latin typeface="+mn-lt"/>
            </a:endParaRPr>
          </a:p>
        </p:txBody>
      </p:sp>
    </p:spTree>
    <p:extLst>
      <p:ext uri="{BB962C8B-B14F-4D97-AF65-F5344CB8AC3E}">
        <p14:creationId xmlns:p14="http://schemas.microsoft.com/office/powerpoint/2010/main" val="185993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10" y="283027"/>
            <a:ext cx="10972800" cy="1143000"/>
          </a:xfrm>
        </p:spPr>
        <p:txBody>
          <a:bodyPr>
            <a:noAutofit/>
          </a:bodyPr>
          <a:lstStyle/>
          <a:p>
            <a:r>
              <a:rPr lang="en-US" sz="2800" b="1" dirty="0"/>
              <a:t>A 4-year project by 44 global experts and researchers in epidemiology, public health, clinical care and health economics from 5 continents to propose action plans to reduce burden of diabetes and NCD</a:t>
            </a:r>
          </a:p>
        </p:txBody>
      </p:sp>
      <p:grpSp>
        <p:nvGrpSpPr>
          <p:cNvPr id="13" name="Group 12"/>
          <p:cNvGrpSpPr/>
          <p:nvPr/>
        </p:nvGrpSpPr>
        <p:grpSpPr>
          <a:xfrm>
            <a:off x="343771" y="1997586"/>
            <a:ext cx="11715477" cy="4492888"/>
            <a:chOff x="104615" y="1953758"/>
            <a:chExt cx="11715477" cy="4492888"/>
          </a:xfrm>
        </p:grpSpPr>
        <p:pic>
          <p:nvPicPr>
            <p:cNvPr id="3" name="Picture 2"/>
            <p:cNvPicPr>
              <a:picLocks noChangeAspect="1"/>
            </p:cNvPicPr>
            <p:nvPr/>
          </p:nvPicPr>
          <p:blipFill rotWithShape="1">
            <a:blip r:embed="rId2"/>
            <a:srcRect l="21744" t="30048" r="11113" b="25721"/>
            <a:stretch/>
          </p:blipFill>
          <p:spPr>
            <a:xfrm>
              <a:off x="192259" y="2002536"/>
              <a:ext cx="3856559" cy="1428356"/>
            </a:xfrm>
            <a:prstGeom prst="rect">
              <a:avLst/>
            </a:prstGeom>
          </p:spPr>
        </p:pic>
        <p:pic>
          <p:nvPicPr>
            <p:cNvPr id="4" name="Picture 3"/>
            <p:cNvPicPr>
              <a:picLocks noChangeAspect="1"/>
            </p:cNvPicPr>
            <p:nvPr/>
          </p:nvPicPr>
          <p:blipFill rotWithShape="1">
            <a:blip r:embed="rId3"/>
            <a:srcRect l="23770" t="26586" r="10879" b="30529"/>
            <a:stretch/>
          </p:blipFill>
          <p:spPr>
            <a:xfrm>
              <a:off x="3967089" y="1953758"/>
              <a:ext cx="3812345" cy="1406544"/>
            </a:xfrm>
            <a:prstGeom prst="rect">
              <a:avLst/>
            </a:prstGeom>
          </p:spPr>
        </p:pic>
        <p:pic>
          <p:nvPicPr>
            <p:cNvPr id="5" name="Picture 4"/>
            <p:cNvPicPr>
              <a:picLocks noChangeAspect="1"/>
            </p:cNvPicPr>
            <p:nvPr/>
          </p:nvPicPr>
          <p:blipFill rotWithShape="1">
            <a:blip r:embed="rId4"/>
            <a:srcRect l="22718" t="24664" r="10356" b="31490"/>
            <a:stretch/>
          </p:blipFill>
          <p:spPr>
            <a:xfrm>
              <a:off x="7671582" y="1975701"/>
              <a:ext cx="3882682" cy="1430131"/>
            </a:xfrm>
            <a:prstGeom prst="rect">
              <a:avLst/>
            </a:prstGeom>
          </p:spPr>
        </p:pic>
        <p:pic>
          <p:nvPicPr>
            <p:cNvPr id="6" name="Picture 5"/>
            <p:cNvPicPr>
              <a:picLocks noChangeAspect="1"/>
            </p:cNvPicPr>
            <p:nvPr/>
          </p:nvPicPr>
          <p:blipFill rotWithShape="1">
            <a:blip r:embed="rId5"/>
            <a:srcRect l="22609" t="34086" r="10356" b="22068"/>
            <a:stretch/>
          </p:blipFill>
          <p:spPr>
            <a:xfrm>
              <a:off x="104615" y="3493220"/>
              <a:ext cx="3964184" cy="1457797"/>
            </a:xfrm>
            <a:prstGeom prst="rect">
              <a:avLst/>
            </a:prstGeom>
          </p:spPr>
        </p:pic>
        <p:pic>
          <p:nvPicPr>
            <p:cNvPr id="7" name="Picture 6"/>
            <p:cNvPicPr>
              <a:picLocks noChangeAspect="1"/>
            </p:cNvPicPr>
            <p:nvPr/>
          </p:nvPicPr>
          <p:blipFill rotWithShape="1">
            <a:blip r:embed="rId6"/>
            <a:srcRect l="23474" t="31586" r="10788" b="25913"/>
            <a:stretch/>
          </p:blipFill>
          <p:spPr>
            <a:xfrm>
              <a:off x="4018710" y="3493219"/>
              <a:ext cx="4010591" cy="1457798"/>
            </a:xfrm>
            <a:prstGeom prst="rect">
              <a:avLst/>
            </a:prstGeom>
          </p:spPr>
        </p:pic>
        <p:pic>
          <p:nvPicPr>
            <p:cNvPr id="8" name="Picture 7"/>
            <p:cNvPicPr>
              <a:picLocks noChangeAspect="1"/>
            </p:cNvPicPr>
            <p:nvPr/>
          </p:nvPicPr>
          <p:blipFill rotWithShape="1">
            <a:blip r:embed="rId7"/>
            <a:srcRect l="24447" t="41394" r="11221" b="16106"/>
            <a:stretch/>
          </p:blipFill>
          <p:spPr>
            <a:xfrm>
              <a:off x="7895250" y="3493217"/>
              <a:ext cx="3924842" cy="1457799"/>
            </a:xfrm>
            <a:prstGeom prst="rect">
              <a:avLst/>
            </a:prstGeom>
          </p:spPr>
        </p:pic>
        <p:pic>
          <p:nvPicPr>
            <p:cNvPr id="9" name="Picture 8"/>
            <p:cNvPicPr>
              <a:picLocks noChangeAspect="1"/>
            </p:cNvPicPr>
            <p:nvPr/>
          </p:nvPicPr>
          <p:blipFill rotWithShape="1">
            <a:blip r:embed="rId8"/>
            <a:srcRect l="23475" t="37164" r="11221" b="16683"/>
            <a:stretch/>
          </p:blipFill>
          <p:spPr>
            <a:xfrm>
              <a:off x="192258" y="4926202"/>
              <a:ext cx="3826451" cy="1520444"/>
            </a:xfrm>
            <a:prstGeom prst="rect">
              <a:avLst/>
            </a:prstGeom>
          </p:spPr>
        </p:pic>
        <p:pic>
          <p:nvPicPr>
            <p:cNvPr id="11" name="Picture 10"/>
            <p:cNvPicPr>
              <a:picLocks noChangeAspect="1"/>
            </p:cNvPicPr>
            <p:nvPr/>
          </p:nvPicPr>
          <p:blipFill rotWithShape="1">
            <a:blip r:embed="rId9"/>
            <a:srcRect l="23366" t="34278" r="10140" b="21299"/>
            <a:stretch/>
          </p:blipFill>
          <p:spPr>
            <a:xfrm>
              <a:off x="4156442" y="4940997"/>
              <a:ext cx="3910819" cy="1468942"/>
            </a:xfrm>
            <a:prstGeom prst="rect">
              <a:avLst/>
            </a:prstGeom>
          </p:spPr>
        </p:pic>
        <p:pic>
          <p:nvPicPr>
            <p:cNvPr id="12" name="Picture 11"/>
            <p:cNvPicPr>
              <a:picLocks noChangeAspect="1"/>
            </p:cNvPicPr>
            <p:nvPr/>
          </p:nvPicPr>
          <p:blipFill rotWithShape="1">
            <a:blip r:embed="rId10"/>
            <a:srcRect l="23907" t="45048" r="32521" b="11683"/>
            <a:stretch/>
          </p:blipFill>
          <p:spPr>
            <a:xfrm>
              <a:off x="7895249" y="4951016"/>
              <a:ext cx="2627385" cy="1466903"/>
            </a:xfrm>
            <a:prstGeom prst="rect">
              <a:avLst/>
            </a:prstGeom>
          </p:spPr>
        </p:pic>
      </p:grpSp>
      <p:sp>
        <p:nvSpPr>
          <p:cNvPr id="14" name="TextBox 13"/>
          <p:cNvSpPr txBox="1"/>
          <p:nvPr/>
        </p:nvSpPr>
        <p:spPr>
          <a:xfrm>
            <a:off x="5805976" y="6490474"/>
            <a:ext cx="6260304" cy="307777"/>
          </a:xfrm>
          <a:prstGeom prst="rect">
            <a:avLst/>
          </a:prstGeom>
          <a:noFill/>
        </p:spPr>
        <p:txBody>
          <a:bodyPr wrap="none" rtlCol="0">
            <a:spAutoFit/>
          </a:bodyPr>
          <a:lstStyle/>
          <a:p>
            <a:r>
              <a:rPr lang="en-US" sz="1400" dirty="0">
                <a:latin typeface="+mn-lt"/>
              </a:rPr>
              <a:t>http://www.hkido.cuhk.edu.hk/Research/The-Lancet-Clinical-Diabetes-Commission</a:t>
            </a:r>
          </a:p>
        </p:txBody>
      </p:sp>
      <p:sp>
        <p:nvSpPr>
          <p:cNvPr id="10" name="TextBox 9"/>
          <p:cNvSpPr txBox="1"/>
          <p:nvPr/>
        </p:nvSpPr>
        <p:spPr>
          <a:xfrm>
            <a:off x="3712367" y="1552961"/>
            <a:ext cx="5277279" cy="400110"/>
          </a:xfrm>
          <a:prstGeom prst="rect">
            <a:avLst/>
          </a:prstGeom>
          <a:noFill/>
        </p:spPr>
        <p:txBody>
          <a:bodyPr wrap="none" rtlCol="0">
            <a:spAutoFit/>
          </a:bodyPr>
          <a:lstStyle/>
          <a:p>
            <a:r>
              <a:rPr lang="en-US" sz="2000" b="1" u="sng" dirty="0">
                <a:latin typeface="+mn-lt"/>
              </a:rPr>
              <a:t>26 members of Lancet Commission on Diabetes </a:t>
            </a:r>
          </a:p>
        </p:txBody>
      </p:sp>
    </p:spTree>
    <p:extLst>
      <p:ext uri="{BB962C8B-B14F-4D97-AF65-F5344CB8AC3E}">
        <p14:creationId xmlns:p14="http://schemas.microsoft.com/office/powerpoint/2010/main" val="280024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89" y="84345"/>
            <a:ext cx="11777221" cy="1143000"/>
          </a:xfrm>
        </p:spPr>
        <p:txBody>
          <a:bodyPr>
            <a:normAutofit fontScale="90000"/>
          </a:bodyPr>
          <a:lstStyle/>
          <a:p>
            <a:r>
              <a:rPr lang="en-US" b="1" dirty="0"/>
              <a:t>Evidence-based practice and practice-based evidence</a:t>
            </a:r>
          </a:p>
        </p:txBody>
      </p:sp>
      <p:pic>
        <p:nvPicPr>
          <p:cNvPr id="3" name="Picture 2"/>
          <p:cNvPicPr>
            <a:picLocks noChangeAspect="1"/>
          </p:cNvPicPr>
          <p:nvPr/>
        </p:nvPicPr>
        <p:blipFill rotWithShape="1">
          <a:blip r:embed="rId2"/>
          <a:srcRect l="8662" t="30682" r="22573" b="16683"/>
          <a:stretch/>
        </p:blipFill>
        <p:spPr>
          <a:xfrm>
            <a:off x="269811" y="1019327"/>
            <a:ext cx="11652376" cy="5014657"/>
          </a:xfrm>
          <a:prstGeom prst="rect">
            <a:avLst/>
          </a:prstGeom>
        </p:spPr>
      </p:pic>
      <p:sp>
        <p:nvSpPr>
          <p:cNvPr id="4" name="Rectangle 3">
            <a:extLst>
              <a:ext uri="{FF2B5EF4-FFF2-40B4-BE49-F238E27FC236}">
                <a16:creationId xmlns:a16="http://schemas.microsoft.com/office/drawing/2014/main" id="{768D96DC-449B-4BAD-8F05-1EFD7EB50E3D}"/>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2FC9F87D-3A5D-415A-AE48-BDE34CCDE340}"/>
              </a:ext>
            </a:extLst>
          </p:cNvPr>
          <p:cNvSpPr txBox="1"/>
          <p:nvPr/>
        </p:nvSpPr>
        <p:spPr>
          <a:xfrm>
            <a:off x="9058328" y="6465877"/>
            <a:ext cx="2574679" cy="307777"/>
          </a:xfrm>
          <a:prstGeom prst="rect">
            <a:avLst/>
          </a:prstGeom>
          <a:noFill/>
        </p:spPr>
        <p:txBody>
          <a:bodyPr wrap="none" rtlCol="0">
            <a:spAutoFit/>
          </a:bodyPr>
          <a:lstStyle/>
          <a:p>
            <a:r>
              <a:rPr lang="en-US" sz="1400" dirty="0">
                <a:latin typeface="+mn-lt"/>
              </a:rPr>
              <a:t>Chan JC ….E Gregg. Lancet 2020  </a:t>
            </a:r>
            <a:endParaRPr lang="en-HK" sz="1400" dirty="0">
              <a:latin typeface="+mn-lt"/>
            </a:endParaRPr>
          </a:p>
        </p:txBody>
      </p:sp>
      <p:sp>
        <p:nvSpPr>
          <p:cNvPr id="6" name="TextBox 5">
            <a:extLst>
              <a:ext uri="{FF2B5EF4-FFF2-40B4-BE49-F238E27FC236}">
                <a16:creationId xmlns:a16="http://schemas.microsoft.com/office/drawing/2014/main" id="{C4B2E422-378B-4C7F-8E3C-3C6B600B3E3E}"/>
              </a:ext>
            </a:extLst>
          </p:cNvPr>
          <p:cNvSpPr txBox="1"/>
          <p:nvPr/>
        </p:nvSpPr>
        <p:spPr>
          <a:xfrm>
            <a:off x="6819591" y="6033984"/>
            <a:ext cx="4935838" cy="307777"/>
          </a:xfrm>
          <a:prstGeom prst="rect">
            <a:avLst/>
          </a:prstGeom>
          <a:noFill/>
        </p:spPr>
        <p:txBody>
          <a:bodyPr wrap="none" rtlCol="0">
            <a:spAutoFit/>
          </a:bodyPr>
          <a:lstStyle/>
          <a:p>
            <a:r>
              <a:rPr lang="en-HK" sz="1400" dirty="0">
                <a:latin typeface="+mn-lt"/>
              </a:rPr>
              <a:t>Adapted from Ogilvie D et al J </a:t>
            </a:r>
            <a:r>
              <a:rPr lang="en-HK" sz="1400" dirty="0" err="1">
                <a:latin typeface="+mn-lt"/>
              </a:rPr>
              <a:t>Epidemiol</a:t>
            </a:r>
            <a:r>
              <a:rPr lang="en-HK" sz="1400" dirty="0">
                <a:latin typeface="+mn-lt"/>
              </a:rPr>
              <a:t> Community Health 2020</a:t>
            </a:r>
          </a:p>
        </p:txBody>
      </p:sp>
    </p:spTree>
    <p:extLst>
      <p:ext uri="{BB962C8B-B14F-4D97-AF65-F5344CB8AC3E}">
        <p14:creationId xmlns:p14="http://schemas.microsoft.com/office/powerpoint/2010/main" val="1245774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53" y="373111"/>
            <a:ext cx="11390142" cy="1143000"/>
          </a:xfrm>
        </p:spPr>
        <p:txBody>
          <a:bodyPr>
            <a:noAutofit/>
          </a:bodyPr>
          <a:lstStyle/>
          <a:p>
            <a:r>
              <a:rPr lang="en-US" sz="3600" b="1" dirty="0"/>
              <a:t>Integrating population-based strategy with strengthening of healthcare systems for early detection and intervention  </a:t>
            </a:r>
          </a:p>
        </p:txBody>
      </p:sp>
      <p:grpSp>
        <p:nvGrpSpPr>
          <p:cNvPr id="7" name="Group 6"/>
          <p:cNvGrpSpPr/>
          <p:nvPr/>
        </p:nvGrpSpPr>
        <p:grpSpPr>
          <a:xfrm>
            <a:off x="609600" y="2110153"/>
            <a:ext cx="11023022" cy="3924887"/>
            <a:chOff x="398584" y="2067950"/>
            <a:chExt cx="11023022" cy="3924887"/>
          </a:xfrm>
        </p:grpSpPr>
        <p:pic>
          <p:nvPicPr>
            <p:cNvPr id="4" name="Picture 3"/>
            <p:cNvPicPr>
              <a:picLocks noChangeAspect="1"/>
            </p:cNvPicPr>
            <p:nvPr/>
          </p:nvPicPr>
          <p:blipFill rotWithShape="1">
            <a:blip r:embed="rId2"/>
            <a:srcRect l="33963" t="27356" r="19113" b="9711"/>
            <a:stretch/>
          </p:blipFill>
          <p:spPr>
            <a:xfrm>
              <a:off x="398584" y="2067950"/>
              <a:ext cx="5205198" cy="3924887"/>
            </a:xfrm>
            <a:prstGeom prst="rect">
              <a:avLst/>
            </a:prstGeom>
          </p:spPr>
        </p:pic>
        <p:pic>
          <p:nvPicPr>
            <p:cNvPr id="6" name="Picture 5"/>
            <p:cNvPicPr>
              <a:picLocks noChangeAspect="1"/>
            </p:cNvPicPr>
            <p:nvPr/>
          </p:nvPicPr>
          <p:blipFill rotWithShape="1">
            <a:blip r:embed="rId3"/>
            <a:srcRect l="34178" t="32548" r="18790" b="11106"/>
            <a:stretch/>
          </p:blipFill>
          <p:spPr>
            <a:xfrm>
              <a:off x="5594556" y="2067950"/>
              <a:ext cx="5827050" cy="3924887"/>
            </a:xfrm>
            <a:prstGeom prst="rect">
              <a:avLst/>
            </a:prstGeom>
          </p:spPr>
        </p:pic>
      </p:grpSp>
      <p:sp>
        <p:nvSpPr>
          <p:cNvPr id="8" name="Rectangle 7">
            <a:extLst>
              <a:ext uri="{FF2B5EF4-FFF2-40B4-BE49-F238E27FC236}">
                <a16:creationId xmlns:a16="http://schemas.microsoft.com/office/drawing/2014/main" id="{DFD7D09E-B3F9-4B87-AE0B-6F5AE4441241}"/>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9" name="TextBox 8">
            <a:extLst>
              <a:ext uri="{FF2B5EF4-FFF2-40B4-BE49-F238E27FC236}">
                <a16:creationId xmlns:a16="http://schemas.microsoft.com/office/drawing/2014/main" id="{5122C4A8-C123-4D86-8B29-1A9CC9A1E07B}"/>
              </a:ext>
            </a:extLst>
          </p:cNvPr>
          <p:cNvSpPr txBox="1"/>
          <p:nvPr/>
        </p:nvSpPr>
        <p:spPr>
          <a:xfrm>
            <a:off x="8939516" y="6465879"/>
            <a:ext cx="2571345" cy="307777"/>
          </a:xfrm>
          <a:prstGeom prst="rect">
            <a:avLst/>
          </a:prstGeom>
          <a:noFill/>
        </p:spPr>
        <p:txBody>
          <a:bodyPr wrap="none" rtlCol="0">
            <a:spAutoFit/>
          </a:bodyPr>
          <a:lstStyle/>
          <a:p>
            <a:r>
              <a:rPr lang="en-US" sz="1400" dirty="0">
                <a:latin typeface="+mn-lt"/>
              </a:rPr>
              <a:t>Chan JC ….Gregg E. Lancet 2020  </a:t>
            </a:r>
            <a:endParaRPr lang="en-HK" sz="1400" dirty="0">
              <a:latin typeface="+mn-lt"/>
            </a:endParaRPr>
          </a:p>
        </p:txBody>
      </p:sp>
    </p:spTree>
    <p:extLst>
      <p:ext uri="{BB962C8B-B14F-4D97-AF65-F5344CB8AC3E}">
        <p14:creationId xmlns:p14="http://schemas.microsoft.com/office/powerpoint/2010/main" val="749186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10" y="0"/>
            <a:ext cx="11777003" cy="1143000"/>
          </a:xfrm>
        </p:spPr>
        <p:txBody>
          <a:bodyPr>
            <a:noAutofit/>
          </a:bodyPr>
          <a:lstStyle/>
          <a:p>
            <a:r>
              <a:rPr lang="en-US" sz="2800" b="1" dirty="0"/>
              <a:t>Modelling potential Impacts of an integrated societal-population-community strategy to promote public health, early detection and intervention </a:t>
            </a:r>
          </a:p>
        </p:txBody>
      </p:sp>
      <p:pic>
        <p:nvPicPr>
          <p:cNvPr id="3" name="Picture 2"/>
          <p:cNvPicPr>
            <a:picLocks noChangeAspect="1"/>
          </p:cNvPicPr>
          <p:nvPr/>
        </p:nvPicPr>
        <p:blipFill rotWithShape="1">
          <a:blip r:embed="rId2"/>
          <a:srcRect l="46288" t="35433" r="10356" b="28798"/>
          <a:stretch/>
        </p:blipFill>
        <p:spPr>
          <a:xfrm>
            <a:off x="515514" y="1061951"/>
            <a:ext cx="5580486" cy="2588455"/>
          </a:xfrm>
          <a:prstGeom prst="rect">
            <a:avLst/>
          </a:prstGeom>
        </p:spPr>
      </p:pic>
      <p:pic>
        <p:nvPicPr>
          <p:cNvPr id="4" name="Picture 3"/>
          <p:cNvPicPr>
            <a:picLocks noChangeAspect="1"/>
          </p:cNvPicPr>
          <p:nvPr/>
        </p:nvPicPr>
        <p:blipFill rotWithShape="1">
          <a:blip r:embed="rId3"/>
          <a:srcRect l="44558" t="42164" r="10464" b="10337"/>
          <a:stretch/>
        </p:blipFill>
        <p:spPr>
          <a:xfrm>
            <a:off x="639374" y="3497594"/>
            <a:ext cx="4999216" cy="2968284"/>
          </a:xfrm>
          <a:prstGeom prst="rect">
            <a:avLst/>
          </a:prstGeom>
        </p:spPr>
      </p:pic>
      <p:pic>
        <p:nvPicPr>
          <p:cNvPr id="5" name="Picture 4"/>
          <p:cNvPicPr>
            <a:picLocks noChangeAspect="1"/>
          </p:cNvPicPr>
          <p:nvPr/>
        </p:nvPicPr>
        <p:blipFill rotWithShape="1">
          <a:blip r:embed="rId4"/>
          <a:srcRect l="44234" t="41971" r="10356" b="28784"/>
          <a:stretch/>
        </p:blipFill>
        <p:spPr>
          <a:xfrm>
            <a:off x="6212929" y="1341261"/>
            <a:ext cx="5430129" cy="1966086"/>
          </a:xfrm>
          <a:prstGeom prst="rect">
            <a:avLst/>
          </a:prstGeom>
        </p:spPr>
      </p:pic>
      <p:sp>
        <p:nvSpPr>
          <p:cNvPr id="6" name="TextBox 5"/>
          <p:cNvSpPr txBox="1"/>
          <p:nvPr/>
        </p:nvSpPr>
        <p:spPr>
          <a:xfrm rot="10800000" flipV="1">
            <a:off x="6095999" y="3427464"/>
            <a:ext cx="5875605" cy="3108543"/>
          </a:xfrm>
          <a:prstGeom prst="rect">
            <a:avLst/>
          </a:prstGeom>
          <a:noFill/>
        </p:spPr>
        <p:txBody>
          <a:bodyPr wrap="square" rtlCol="0">
            <a:spAutoFit/>
          </a:bodyPr>
          <a:lstStyle/>
          <a:p>
            <a:r>
              <a:rPr lang="en-US" sz="1400" dirty="0">
                <a:latin typeface="+mn-lt"/>
              </a:rPr>
              <a:t>If all components are successfully implemented in an integrated manner, for every 1 million adults </a:t>
            </a:r>
          </a:p>
          <a:p>
            <a:pPr marL="171450" indent="-171450">
              <a:buFont typeface="Arial" panose="020B0604020202020204" pitchFamily="34" charset="0"/>
              <a:buChar char="•"/>
            </a:pPr>
            <a:r>
              <a:rPr lang="en-US" sz="1400" dirty="0">
                <a:latin typeface="+mn-lt"/>
              </a:rPr>
              <a:t>After 10 years</a:t>
            </a:r>
          </a:p>
          <a:p>
            <a:pPr marL="628650" lvl="1" indent="-171450">
              <a:buFont typeface="Arial" panose="020B0604020202020204" pitchFamily="34" charset="0"/>
              <a:buChar char="•"/>
            </a:pPr>
            <a:r>
              <a:rPr lang="en-US" sz="1400" dirty="0">
                <a:latin typeface="+mn-lt"/>
              </a:rPr>
              <a:t>22 489 diabetes events </a:t>
            </a:r>
          </a:p>
          <a:p>
            <a:pPr marL="628650" lvl="1" indent="-171450">
              <a:buFont typeface="Arial" panose="020B0604020202020204" pitchFamily="34" charset="0"/>
              <a:buChar char="•"/>
            </a:pPr>
            <a:r>
              <a:rPr lang="en-US" sz="1400" dirty="0">
                <a:latin typeface="+mn-lt"/>
              </a:rPr>
              <a:t>17 270 cardiovascular events </a:t>
            </a:r>
          </a:p>
          <a:p>
            <a:pPr marL="171450" indent="-171450">
              <a:buFont typeface="Arial" panose="020B0604020202020204" pitchFamily="34" charset="0"/>
              <a:buChar char="•"/>
            </a:pPr>
            <a:r>
              <a:rPr lang="en-US" sz="1400" dirty="0">
                <a:latin typeface="+mn-lt"/>
              </a:rPr>
              <a:t>After 20 years, </a:t>
            </a:r>
          </a:p>
          <a:p>
            <a:pPr marL="628650" lvl="1" indent="-171450">
              <a:buFont typeface="Arial" panose="020B0604020202020204" pitchFamily="34" charset="0"/>
              <a:buChar char="•"/>
            </a:pPr>
            <a:r>
              <a:rPr lang="en-US" sz="1400" dirty="0">
                <a:latin typeface="+mn-lt"/>
              </a:rPr>
              <a:t>33 733 diabetes events </a:t>
            </a:r>
          </a:p>
          <a:p>
            <a:pPr marL="628650" lvl="1" indent="-171450">
              <a:buFont typeface="Arial" panose="020B0604020202020204" pitchFamily="34" charset="0"/>
              <a:buChar char="•"/>
            </a:pPr>
            <a:r>
              <a:rPr lang="en-US" sz="1400" dirty="0">
                <a:latin typeface="+mn-lt"/>
              </a:rPr>
              <a:t>51 863 cardiovascular events </a:t>
            </a:r>
          </a:p>
          <a:p>
            <a:pPr marL="171450" indent="-171450">
              <a:buFont typeface="Arial" panose="020B0604020202020204" pitchFamily="34" charset="0"/>
              <a:buChar char="•"/>
            </a:pPr>
            <a:r>
              <a:rPr lang="en-US" sz="1400" dirty="0">
                <a:latin typeface="+mn-lt"/>
              </a:rPr>
              <a:t>For </a:t>
            </a:r>
            <a:r>
              <a:rPr lang="en-US" sz="1400" b="1" dirty="0">
                <a:solidFill>
                  <a:srgbClr val="FF0000"/>
                </a:solidFill>
                <a:latin typeface="+mn-lt"/>
              </a:rPr>
              <a:t>1.3 billion </a:t>
            </a:r>
            <a:r>
              <a:rPr lang="en-US" sz="1400" dirty="0">
                <a:latin typeface="+mn-lt"/>
              </a:rPr>
              <a:t>people in China</a:t>
            </a:r>
          </a:p>
          <a:p>
            <a:pPr marL="628650" lvl="1" indent="-171450">
              <a:buFont typeface="Arial" panose="020B0604020202020204" pitchFamily="34" charset="0"/>
              <a:buChar char="•"/>
            </a:pPr>
            <a:r>
              <a:rPr lang="en-US" sz="1400" dirty="0">
                <a:latin typeface="+mn-lt"/>
              </a:rPr>
              <a:t>prevention of T2D in </a:t>
            </a:r>
            <a:r>
              <a:rPr lang="en-US" sz="1400" b="1" dirty="0">
                <a:solidFill>
                  <a:srgbClr val="FF0000"/>
                </a:solidFill>
                <a:latin typeface="+mn-lt"/>
              </a:rPr>
              <a:t>44 million </a:t>
            </a:r>
            <a:r>
              <a:rPr lang="en-US" sz="1400" dirty="0">
                <a:latin typeface="+mn-lt"/>
              </a:rPr>
              <a:t>adults </a:t>
            </a:r>
          </a:p>
          <a:p>
            <a:pPr marL="628650" lvl="1" indent="-171450">
              <a:buFont typeface="Arial" panose="020B0604020202020204" pitchFamily="34" charset="0"/>
              <a:buChar char="•"/>
            </a:pPr>
            <a:r>
              <a:rPr lang="en-US" sz="1400" dirty="0">
                <a:latin typeface="+mn-lt"/>
              </a:rPr>
              <a:t>Prevention of CVD in </a:t>
            </a:r>
            <a:r>
              <a:rPr lang="en-US" sz="1400" b="1" dirty="0">
                <a:solidFill>
                  <a:srgbClr val="FF0000"/>
                </a:solidFill>
                <a:latin typeface="+mn-lt"/>
              </a:rPr>
              <a:t>67 million </a:t>
            </a:r>
            <a:r>
              <a:rPr lang="en-US" sz="1400" dirty="0">
                <a:latin typeface="+mn-lt"/>
              </a:rPr>
              <a:t>adults </a:t>
            </a:r>
          </a:p>
          <a:p>
            <a:endParaRPr lang="en-US" sz="1400" dirty="0">
              <a:latin typeface="+mn-lt"/>
            </a:endParaRPr>
          </a:p>
          <a:p>
            <a:r>
              <a:rPr lang="en-US" sz="1400" dirty="0">
                <a:latin typeface="+mn-lt"/>
              </a:rPr>
              <a:t>To get the simulation model, please email </a:t>
            </a:r>
          </a:p>
          <a:p>
            <a:r>
              <a:rPr lang="en-US" sz="1400" dirty="0">
                <a:latin typeface="+mn-lt"/>
                <a:hlinkClick r:id="rId5"/>
              </a:rPr>
              <a:t>paz2@cdc.gov</a:t>
            </a:r>
            <a:r>
              <a:rPr lang="en-US" sz="1400" dirty="0">
                <a:latin typeface="+mn-lt"/>
              </a:rPr>
              <a:t> at US-CDC  </a:t>
            </a:r>
          </a:p>
        </p:txBody>
      </p:sp>
      <p:sp>
        <p:nvSpPr>
          <p:cNvPr id="7" name="Rectangle 6">
            <a:extLst>
              <a:ext uri="{FF2B5EF4-FFF2-40B4-BE49-F238E27FC236}">
                <a16:creationId xmlns:a16="http://schemas.microsoft.com/office/drawing/2014/main" id="{B42501AC-03EF-4F15-921A-F84912DACF95}"/>
              </a:ext>
            </a:extLst>
          </p:cNvPr>
          <p:cNvSpPr/>
          <p:nvPr/>
        </p:nvSpPr>
        <p:spPr>
          <a:xfrm>
            <a:off x="323654" y="6465878"/>
            <a:ext cx="6096000" cy="307777"/>
          </a:xfrm>
          <a:prstGeom prst="rect">
            <a:avLst/>
          </a:prstGeom>
        </p:spPr>
        <p:txBody>
          <a:bodyPr>
            <a:spAutoFit/>
          </a:bodyPr>
          <a:lstStyle/>
          <a:p>
            <a:r>
              <a:rPr lang="en-HK" sz="1400" dirty="0">
                <a:latin typeface="+mn-lt"/>
                <a:hlinkClick r:id="rId6"/>
              </a:rPr>
              <a:t>https://www.thelancet.com/commissions/diabetes</a:t>
            </a:r>
            <a:endParaRPr lang="en-HK" sz="1400" dirty="0">
              <a:latin typeface="+mn-lt"/>
            </a:endParaRPr>
          </a:p>
        </p:txBody>
      </p:sp>
      <p:sp>
        <p:nvSpPr>
          <p:cNvPr id="8" name="TextBox 7">
            <a:extLst>
              <a:ext uri="{FF2B5EF4-FFF2-40B4-BE49-F238E27FC236}">
                <a16:creationId xmlns:a16="http://schemas.microsoft.com/office/drawing/2014/main" id="{036F1927-93BB-46D1-BDAF-36850349DF01}"/>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750996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32" y="162096"/>
            <a:ext cx="10972800" cy="1143000"/>
          </a:xfrm>
        </p:spPr>
        <p:txBody>
          <a:bodyPr>
            <a:noAutofit/>
          </a:bodyPr>
          <a:lstStyle/>
          <a:p>
            <a:r>
              <a:rPr lang="en-US" sz="3600" b="1" dirty="0"/>
              <a:t>Linking clinical to population data </a:t>
            </a:r>
            <a:br>
              <a:rPr lang="en-US" sz="3600" b="1" dirty="0"/>
            </a:br>
            <a:r>
              <a:rPr lang="en-US" sz="3600" b="1" dirty="0"/>
              <a:t>to inform policies and practices </a:t>
            </a:r>
          </a:p>
        </p:txBody>
      </p:sp>
      <p:pic>
        <p:nvPicPr>
          <p:cNvPr id="3" name="Picture 2"/>
          <p:cNvPicPr>
            <a:picLocks noChangeAspect="1"/>
          </p:cNvPicPr>
          <p:nvPr/>
        </p:nvPicPr>
        <p:blipFill rotWithShape="1">
          <a:blip r:embed="rId2"/>
          <a:srcRect l="22609" t="22932" r="11689" b="12067"/>
          <a:stretch/>
        </p:blipFill>
        <p:spPr>
          <a:xfrm>
            <a:off x="2035803" y="1335615"/>
            <a:ext cx="9238655" cy="5138780"/>
          </a:xfrm>
          <a:prstGeom prst="rect">
            <a:avLst/>
          </a:prstGeom>
        </p:spPr>
      </p:pic>
      <p:sp>
        <p:nvSpPr>
          <p:cNvPr id="4" name="Rectangle 3">
            <a:extLst>
              <a:ext uri="{FF2B5EF4-FFF2-40B4-BE49-F238E27FC236}">
                <a16:creationId xmlns:a16="http://schemas.microsoft.com/office/drawing/2014/main" id="{BBF861C7-BEC7-430F-BFCD-B9A4F6786446}"/>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4A43ACD0-24D0-4D90-8D72-79673FEAA09E}"/>
              </a:ext>
            </a:extLst>
          </p:cNvPr>
          <p:cNvSpPr txBox="1"/>
          <p:nvPr/>
        </p:nvSpPr>
        <p:spPr>
          <a:xfrm>
            <a:off x="9253591" y="6474395"/>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
        <p:nvSpPr>
          <p:cNvPr id="6" name="TextBox 5">
            <a:extLst>
              <a:ext uri="{FF2B5EF4-FFF2-40B4-BE49-F238E27FC236}">
                <a16:creationId xmlns:a16="http://schemas.microsoft.com/office/drawing/2014/main" id="{FDDE3889-4FED-4FC6-A742-385F36FCAAE0}"/>
              </a:ext>
            </a:extLst>
          </p:cNvPr>
          <p:cNvSpPr txBox="1"/>
          <p:nvPr/>
        </p:nvSpPr>
        <p:spPr>
          <a:xfrm>
            <a:off x="9473938" y="6064308"/>
            <a:ext cx="2280881" cy="307777"/>
          </a:xfrm>
          <a:prstGeom prst="rect">
            <a:avLst/>
          </a:prstGeom>
          <a:noFill/>
        </p:spPr>
        <p:txBody>
          <a:bodyPr wrap="none" rtlCol="0">
            <a:spAutoFit/>
          </a:bodyPr>
          <a:lstStyle/>
          <a:p>
            <a:r>
              <a:rPr lang="en-US" sz="1400" dirty="0">
                <a:latin typeface="+mn-lt"/>
              </a:rPr>
              <a:t>Adapted from IDF Atlas 2019</a:t>
            </a:r>
            <a:endParaRPr lang="en-HK" sz="1400" dirty="0">
              <a:latin typeface="+mn-lt"/>
            </a:endParaRPr>
          </a:p>
        </p:txBody>
      </p:sp>
    </p:spTree>
    <p:extLst>
      <p:ext uri="{BB962C8B-B14F-4D97-AF65-F5344CB8AC3E}">
        <p14:creationId xmlns:p14="http://schemas.microsoft.com/office/powerpoint/2010/main" val="874522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54" y="84344"/>
            <a:ext cx="11422741" cy="1143000"/>
          </a:xfrm>
        </p:spPr>
        <p:txBody>
          <a:bodyPr>
            <a:noAutofit/>
          </a:bodyPr>
          <a:lstStyle/>
          <a:p>
            <a:r>
              <a:rPr lang="en-US" sz="3600" b="1" dirty="0"/>
              <a:t>Declining incidence of diabetes in countries/areas </a:t>
            </a:r>
            <a:br>
              <a:rPr lang="en-US" sz="3600" b="1" dirty="0"/>
            </a:br>
            <a:r>
              <a:rPr lang="en-US" sz="3600" b="1" dirty="0"/>
              <a:t>Improve policies, systems, education and data collection  </a:t>
            </a:r>
          </a:p>
        </p:txBody>
      </p:sp>
      <p:sp>
        <p:nvSpPr>
          <p:cNvPr id="5" name="Content Placeholder 4"/>
          <p:cNvSpPr>
            <a:spLocks noGrp="1"/>
          </p:cNvSpPr>
          <p:nvPr>
            <p:ph idx="1"/>
          </p:nvPr>
        </p:nvSpPr>
        <p:spPr>
          <a:xfrm>
            <a:off x="5552292" y="1404071"/>
            <a:ext cx="6455981" cy="4525963"/>
          </a:xfrm>
        </p:spPr>
        <p:txBody>
          <a:bodyPr>
            <a:noAutofit/>
          </a:bodyPr>
          <a:lstStyle/>
          <a:p>
            <a:pPr marL="0" indent="0">
              <a:buNone/>
            </a:pPr>
            <a:r>
              <a:rPr lang="en-US" sz="1600" b="1" dirty="0"/>
              <a:t>Key messages </a:t>
            </a:r>
            <a:r>
              <a:rPr lang="en-US" sz="1600" b="1"/>
              <a:t>and recommendations </a:t>
            </a:r>
            <a:endParaRPr lang="en-US" sz="1600" b="1" dirty="0"/>
          </a:p>
          <a:p>
            <a:r>
              <a:rPr lang="en-US" sz="1400" dirty="0"/>
              <a:t>Ensure access to insulin, education, SMBG tools in T1D and underserved communities </a:t>
            </a:r>
          </a:p>
          <a:p>
            <a:r>
              <a:rPr lang="en-US" sz="1400" dirty="0"/>
              <a:t>A multicomponent life-course strategy to prevent maternal </a:t>
            </a:r>
            <a:r>
              <a:rPr lang="en-US" sz="1400" dirty="0" err="1"/>
              <a:t>hyperglycaemia</a:t>
            </a:r>
            <a:r>
              <a:rPr lang="en-US" sz="1400" dirty="0"/>
              <a:t>, childhood obesity and young-onset diabetes may benefit the next generation </a:t>
            </a:r>
          </a:p>
          <a:p>
            <a:r>
              <a:rPr lang="en-US" sz="1400" dirty="0"/>
              <a:t>Complex causes, notably psychosocial needs, especially in patients with young-onset diabetes, call for structured assessment to </a:t>
            </a:r>
            <a:r>
              <a:rPr lang="en-US" sz="1400" dirty="0" err="1"/>
              <a:t>personalise</a:t>
            </a:r>
            <a:r>
              <a:rPr lang="en-US" sz="1400" dirty="0"/>
              <a:t> care </a:t>
            </a:r>
          </a:p>
          <a:p>
            <a:r>
              <a:rPr lang="en-US" sz="1400" dirty="0"/>
              <a:t>Environmental, </a:t>
            </a:r>
            <a:r>
              <a:rPr lang="en-US" sz="1400" dirty="0" err="1"/>
              <a:t>behavioural</a:t>
            </a:r>
            <a:r>
              <a:rPr lang="en-US" sz="1400" dirty="0"/>
              <a:t>, and socioeconomic causes of T2D require a multi-tiered societal and population-based prevention strategy </a:t>
            </a:r>
          </a:p>
          <a:p>
            <a:r>
              <a:rPr lang="en-US" sz="1400" dirty="0"/>
              <a:t>Variations in diabetes diagnosis, treatment, and outcomes in different countries/regions are likely to be due to variations in investment, capacity, health-care systems, and care </a:t>
            </a:r>
            <a:r>
              <a:rPr lang="en-US" sz="1400" dirty="0" err="1"/>
              <a:t>organisation</a:t>
            </a:r>
            <a:r>
              <a:rPr lang="en-US" sz="1400" dirty="0"/>
              <a:t> </a:t>
            </a:r>
          </a:p>
          <a:p>
            <a:r>
              <a:rPr lang="en-US" sz="1400" dirty="0"/>
              <a:t>Sustained reduction of risk factors, smoking cessation and use of statins, </a:t>
            </a:r>
            <a:r>
              <a:rPr lang="en-US" sz="1400" dirty="0" err="1"/>
              <a:t>RASi</a:t>
            </a:r>
            <a:r>
              <a:rPr lang="en-US" sz="1400" dirty="0"/>
              <a:t>, SGLT2i inhibitors, and GLP-1 RA can reduce CV-renal diseases and all-cause death in patients with T2D  </a:t>
            </a:r>
          </a:p>
          <a:p>
            <a:r>
              <a:rPr lang="en-US" sz="1400" dirty="0"/>
              <a:t>Team-based care enables systematic data collection during clinical practice to improve the quality of EMR for surveillance, prevention, and treatment </a:t>
            </a:r>
          </a:p>
          <a:p>
            <a:r>
              <a:rPr lang="en-US" sz="1400" dirty="0"/>
              <a:t>Strengthen existing infrastructures to provide continuing integrated care and create career paths for skilled physicians to </a:t>
            </a:r>
            <a:r>
              <a:rPr lang="en-US" sz="1400" dirty="0" err="1"/>
              <a:t>reorganise</a:t>
            </a:r>
            <a:r>
              <a:rPr lang="en-US" sz="1400" dirty="0"/>
              <a:t> diabetes care, train non-physician personnel, and use technology effectively to improve the accessibility, sustainability, and affordability of diabetes prevention and care</a:t>
            </a:r>
          </a:p>
        </p:txBody>
      </p:sp>
      <p:pic>
        <p:nvPicPr>
          <p:cNvPr id="3" name="Picture 2"/>
          <p:cNvPicPr>
            <a:picLocks noChangeAspect="1"/>
          </p:cNvPicPr>
          <p:nvPr/>
        </p:nvPicPr>
        <p:blipFill rotWithShape="1">
          <a:blip r:embed="rId2"/>
          <a:srcRect l="10716" t="22937" r="44738" b="5913"/>
          <a:stretch/>
        </p:blipFill>
        <p:spPr>
          <a:xfrm>
            <a:off x="159659" y="1404071"/>
            <a:ext cx="5388894" cy="4839286"/>
          </a:xfrm>
          <a:prstGeom prst="rect">
            <a:avLst/>
          </a:prstGeom>
        </p:spPr>
      </p:pic>
      <p:sp>
        <p:nvSpPr>
          <p:cNvPr id="6" name="Rectangle 5">
            <a:extLst>
              <a:ext uri="{FF2B5EF4-FFF2-40B4-BE49-F238E27FC236}">
                <a16:creationId xmlns:a16="http://schemas.microsoft.com/office/drawing/2014/main" id="{F552D86C-3161-4A25-AA52-B4B56E15B07E}"/>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7" name="TextBox 6">
            <a:extLst>
              <a:ext uri="{FF2B5EF4-FFF2-40B4-BE49-F238E27FC236}">
                <a16:creationId xmlns:a16="http://schemas.microsoft.com/office/drawing/2014/main" id="{95068371-948A-49ED-8C95-5C0054FAF400}"/>
              </a:ext>
            </a:extLst>
          </p:cNvPr>
          <p:cNvSpPr txBox="1"/>
          <p:nvPr/>
        </p:nvSpPr>
        <p:spPr>
          <a:xfrm>
            <a:off x="8939516" y="6465879"/>
            <a:ext cx="2659639"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
        <p:nvSpPr>
          <p:cNvPr id="4" name="TextBox 3">
            <a:extLst>
              <a:ext uri="{FF2B5EF4-FFF2-40B4-BE49-F238E27FC236}">
                <a16:creationId xmlns:a16="http://schemas.microsoft.com/office/drawing/2014/main" id="{C2741C56-A1F0-45B4-88D7-7401D296BD4B}"/>
              </a:ext>
            </a:extLst>
          </p:cNvPr>
          <p:cNvSpPr txBox="1"/>
          <p:nvPr/>
        </p:nvSpPr>
        <p:spPr>
          <a:xfrm>
            <a:off x="323654" y="6176045"/>
            <a:ext cx="3267113" cy="307777"/>
          </a:xfrm>
          <a:prstGeom prst="rect">
            <a:avLst/>
          </a:prstGeom>
          <a:noFill/>
        </p:spPr>
        <p:txBody>
          <a:bodyPr wrap="none" rtlCol="0">
            <a:spAutoFit/>
          </a:bodyPr>
          <a:lstStyle/>
          <a:p>
            <a:r>
              <a:rPr lang="en-US" sz="1400" dirty="0">
                <a:latin typeface="+mn-lt"/>
              </a:rPr>
              <a:t>Adapted from Magliano D et al BMJ 2019  </a:t>
            </a:r>
            <a:endParaRPr lang="en-HK" sz="1400" dirty="0">
              <a:latin typeface="+mn-lt"/>
            </a:endParaRPr>
          </a:p>
        </p:txBody>
      </p:sp>
    </p:spTree>
    <p:extLst>
      <p:ext uri="{BB962C8B-B14F-4D97-AF65-F5344CB8AC3E}">
        <p14:creationId xmlns:p14="http://schemas.microsoft.com/office/powerpoint/2010/main" val="30798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772" y="82782"/>
            <a:ext cx="10972800" cy="1143000"/>
          </a:xfrm>
        </p:spPr>
        <p:txBody>
          <a:bodyPr>
            <a:noAutofit/>
          </a:bodyPr>
          <a:lstStyle/>
          <a:p>
            <a:r>
              <a:rPr lang="en-US" sz="3600" b="1" dirty="0"/>
              <a:t>Close the gaps in care and prevention </a:t>
            </a:r>
            <a:br>
              <a:rPr lang="en-US" sz="3600" b="1" dirty="0"/>
            </a:br>
            <a:r>
              <a:rPr lang="en-US" sz="3600" b="1" dirty="0"/>
              <a:t>by closing the gaps in professional knowledge and data</a:t>
            </a:r>
          </a:p>
        </p:txBody>
      </p:sp>
      <p:pic>
        <p:nvPicPr>
          <p:cNvPr id="5" name="Picture 4"/>
          <p:cNvPicPr>
            <a:picLocks noChangeAspect="1"/>
          </p:cNvPicPr>
          <p:nvPr/>
        </p:nvPicPr>
        <p:blipFill rotWithShape="1">
          <a:blip r:embed="rId2"/>
          <a:srcRect l="14080" t="31834" r="13982" b="14930"/>
          <a:stretch/>
        </p:blipFill>
        <p:spPr>
          <a:xfrm>
            <a:off x="1100212" y="1428747"/>
            <a:ext cx="10362782" cy="4311590"/>
          </a:xfrm>
          <a:prstGeom prst="rect">
            <a:avLst/>
          </a:prstGeom>
        </p:spPr>
      </p:pic>
      <p:sp>
        <p:nvSpPr>
          <p:cNvPr id="9" name="TextBox 8"/>
          <p:cNvSpPr txBox="1"/>
          <p:nvPr/>
        </p:nvSpPr>
        <p:spPr>
          <a:xfrm>
            <a:off x="7937500" y="12979400"/>
            <a:ext cx="338554" cy="461665"/>
          </a:xfrm>
          <a:prstGeom prst="rect">
            <a:avLst/>
          </a:prstGeom>
          <a:noFill/>
        </p:spPr>
        <p:txBody>
          <a:bodyPr wrap="none" rtlCol="0">
            <a:spAutoFit/>
          </a:bodyPr>
          <a:lstStyle/>
          <a:p>
            <a:r>
              <a:rPr lang="en-US" dirty="0"/>
              <a:t>  </a:t>
            </a:r>
          </a:p>
        </p:txBody>
      </p:sp>
      <p:sp>
        <p:nvSpPr>
          <p:cNvPr id="10" name="Rectangle 3"/>
          <p:cNvSpPr>
            <a:spLocks noChangeArrowheads="1"/>
          </p:cNvSpPr>
          <p:nvPr/>
        </p:nvSpPr>
        <p:spPr bwMode="auto">
          <a:xfrm>
            <a:off x="3497491" y="6202002"/>
            <a:ext cx="55253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hangingPunct="0"/>
            <a:r>
              <a:rPr kumimoji="0" lang="en-US" altLang="ja-JP" sz="1600" b="0" i="0" u="none" strike="noStrike" cap="none" normalizeH="0" baseline="0" dirty="0">
                <a:ln>
                  <a:noFill/>
                </a:ln>
                <a:solidFill>
                  <a:srgbClr val="000000"/>
                </a:solidFill>
                <a:effectLst/>
                <a:latin typeface="Calibri" panose="020F0502020204030204" pitchFamily="34" charset="0"/>
                <a:ea typeface="PMingLiU" charset="-120"/>
                <a:cs typeface="Calibri" panose="020F0502020204030204" pitchFamily="34" charset="0"/>
                <a:hlinkClick r:id="rId3"/>
              </a:rPr>
              <a:t>https://youtu.be/ybBiItOHeZE</a:t>
            </a:r>
            <a:r>
              <a:rPr kumimoji="0" lang="en-US" altLang="ja-JP" sz="1600" b="0" i="0" u="none" strike="noStrike" cap="none" normalizeH="0" baseline="0" dirty="0">
                <a:ln>
                  <a:noFill/>
                </a:ln>
                <a:solidFill>
                  <a:srgbClr val="000000"/>
                </a:solidFill>
                <a:effectLst/>
                <a:latin typeface="Calibri" panose="020F0502020204030204" pitchFamily="34" charset="0"/>
                <a:ea typeface="PMingLiU" charset="-120"/>
                <a:cs typeface="Calibri" panose="020F0502020204030204" pitchFamily="34" charset="0"/>
              </a:rPr>
              <a:t>  </a:t>
            </a:r>
            <a:r>
              <a:rPr kumimoji="0" lang="en-US" altLang="ja-JP" sz="1600" b="0" i="0" u="none" strike="noStrike" cap="none" normalizeH="0" baseline="0" dirty="0">
                <a:ln>
                  <a:noFill/>
                </a:ln>
                <a:solidFill>
                  <a:srgbClr val="000000"/>
                </a:solidFill>
                <a:effectLst/>
                <a:latin typeface="Calibri" panose="020F0502020204030204" pitchFamily="34" charset="0"/>
                <a:ea typeface="PMingLiU" charset="-120"/>
                <a:cs typeface="Calibri" panose="020F0502020204030204" pitchFamily="34" charset="0"/>
                <a:hlinkClick r:id="rId4"/>
              </a:rPr>
              <a:t>http://www.hkido.cuhk.edu.hk/ </a:t>
            </a:r>
            <a:r>
              <a:rPr kumimoji="0" lang="en-US" altLang="ja-JP" sz="1600" b="0" i="0" u="none" strike="noStrike" cap="none" normalizeH="0" baseline="0" dirty="0">
                <a:ln>
                  <a:noFill/>
                </a:ln>
                <a:solidFill>
                  <a:srgbClr val="000000"/>
                </a:solidFill>
                <a:effectLst/>
                <a:latin typeface="Calibri" panose="020F0502020204030204" pitchFamily="34" charset="0"/>
                <a:ea typeface="PMingLiU" charset="-120"/>
                <a:cs typeface="Calibri" panose="020F0502020204030204" pitchFamily="34" charset="0"/>
              </a:rPr>
              <a:t> </a:t>
            </a:r>
            <a:endParaRPr kumimoji="0" lang="en-US" altLang="ja-JP" b="0" i="0" u="none" strike="noStrike" cap="none" normalizeH="0" baseline="0" dirty="0">
              <a:ln>
                <a:noFill/>
              </a:ln>
              <a:solidFill>
                <a:schemeClr val="tx1"/>
              </a:solidFill>
              <a:effectLst/>
              <a:latin typeface="Arial" panose="020B0604020202020204" pitchFamily="34" charset="0"/>
            </a:endParaRPr>
          </a:p>
        </p:txBody>
      </p:sp>
      <p:sp>
        <p:nvSpPr>
          <p:cNvPr id="11" name="TextBox 10"/>
          <p:cNvSpPr txBox="1"/>
          <p:nvPr/>
        </p:nvSpPr>
        <p:spPr>
          <a:xfrm>
            <a:off x="4445732" y="5740337"/>
            <a:ext cx="3628879" cy="461665"/>
          </a:xfrm>
          <a:prstGeom prst="rect">
            <a:avLst/>
          </a:prstGeom>
          <a:noFill/>
        </p:spPr>
        <p:txBody>
          <a:bodyPr wrap="none" rtlCol="0">
            <a:spAutoFit/>
          </a:bodyPr>
          <a:lstStyle/>
          <a:p>
            <a:r>
              <a:rPr lang="en-US" b="1" dirty="0">
                <a:latin typeface="+mn-lt"/>
              </a:rPr>
              <a:t>Watch the Lancet Webinar </a:t>
            </a:r>
          </a:p>
        </p:txBody>
      </p:sp>
    </p:spTree>
    <p:extLst>
      <p:ext uri="{BB962C8B-B14F-4D97-AF65-F5344CB8AC3E}">
        <p14:creationId xmlns:p14="http://schemas.microsoft.com/office/powerpoint/2010/main" val="110413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Variation in Type 1 diabetes* related mortality gives important opportunities for improvement</a:t>
            </a:r>
            <a:endParaRPr lang="en-US" sz="2400" b="1" dirty="0"/>
          </a:p>
        </p:txBody>
      </p:sp>
      <p:sp>
        <p:nvSpPr>
          <p:cNvPr id="4" name="Rectangle 3">
            <a:extLst>
              <a:ext uri="{FF2B5EF4-FFF2-40B4-BE49-F238E27FC236}">
                <a16:creationId xmlns:a16="http://schemas.microsoft.com/office/drawing/2014/main" id="{3E5F01DB-D64A-44F4-B9D7-5E3897296EFD}"/>
              </a:ext>
            </a:extLst>
          </p:cNvPr>
          <p:cNvSpPr/>
          <p:nvPr/>
        </p:nvSpPr>
        <p:spPr>
          <a:xfrm>
            <a:off x="323654" y="6465878"/>
            <a:ext cx="6096000" cy="307777"/>
          </a:xfrm>
          <a:prstGeom prst="rect">
            <a:avLst/>
          </a:prstGeom>
        </p:spPr>
        <p:txBody>
          <a:bodyPr>
            <a:spAutoFit/>
          </a:bodyPr>
          <a:lstStyle/>
          <a:p>
            <a:r>
              <a:rPr lang="en-HK" sz="1400" dirty="0">
                <a:latin typeface="+mn-lt"/>
                <a:hlinkClick r:id="rId2"/>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60EE7131-C6A2-400C-A596-30FAA6600333}"/>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pic>
        <p:nvPicPr>
          <p:cNvPr id="7" name="Picture 6">
            <a:extLst>
              <a:ext uri="{FF2B5EF4-FFF2-40B4-BE49-F238E27FC236}">
                <a16:creationId xmlns:a16="http://schemas.microsoft.com/office/drawing/2014/main" id="{F1BC0942-FD31-4BA6-B918-43618F9B39F6}"/>
              </a:ext>
            </a:extLst>
          </p:cNvPr>
          <p:cNvPicPr>
            <a:picLocks noChangeAspect="1"/>
          </p:cNvPicPr>
          <p:nvPr/>
        </p:nvPicPr>
        <p:blipFill rotWithShape="1">
          <a:blip r:embed="rId3"/>
          <a:srcRect l="11908" t="27715" r="30875" b="8093"/>
          <a:stretch/>
        </p:blipFill>
        <p:spPr>
          <a:xfrm>
            <a:off x="2424450" y="1417638"/>
            <a:ext cx="7343099" cy="4634090"/>
          </a:xfrm>
          <a:prstGeom prst="rect">
            <a:avLst/>
          </a:prstGeom>
        </p:spPr>
      </p:pic>
      <p:sp>
        <p:nvSpPr>
          <p:cNvPr id="3" name="TextBox 2">
            <a:extLst>
              <a:ext uri="{FF2B5EF4-FFF2-40B4-BE49-F238E27FC236}">
                <a16:creationId xmlns:a16="http://schemas.microsoft.com/office/drawing/2014/main" id="{C667D1AD-4D4C-4EB9-B207-85B1F4351640}"/>
              </a:ext>
            </a:extLst>
          </p:cNvPr>
          <p:cNvSpPr txBox="1"/>
          <p:nvPr/>
        </p:nvSpPr>
        <p:spPr>
          <a:xfrm>
            <a:off x="2865748" y="5897839"/>
            <a:ext cx="2310248" cy="307777"/>
          </a:xfrm>
          <a:prstGeom prst="rect">
            <a:avLst/>
          </a:prstGeom>
          <a:noFill/>
        </p:spPr>
        <p:txBody>
          <a:bodyPr wrap="none" rtlCol="0">
            <a:spAutoFit/>
          </a:bodyPr>
          <a:lstStyle/>
          <a:p>
            <a:r>
              <a:rPr lang="en-US" sz="1400" dirty="0"/>
              <a:t>*diagnosed before age of 40  </a:t>
            </a:r>
            <a:endParaRPr lang="en-HK" sz="1400" dirty="0"/>
          </a:p>
        </p:txBody>
      </p:sp>
    </p:spTree>
    <p:extLst>
      <p:ext uri="{BB962C8B-B14F-4D97-AF65-F5344CB8AC3E}">
        <p14:creationId xmlns:p14="http://schemas.microsoft.com/office/powerpoint/2010/main" val="145376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C251-CD3E-422A-B308-8FDD4E35691C}"/>
              </a:ext>
            </a:extLst>
          </p:cNvPr>
          <p:cNvSpPr>
            <a:spLocks noGrp="1"/>
          </p:cNvSpPr>
          <p:nvPr>
            <p:ph type="title"/>
          </p:nvPr>
        </p:nvSpPr>
        <p:spPr>
          <a:xfrm>
            <a:off x="581471" y="179836"/>
            <a:ext cx="10972800" cy="1143000"/>
          </a:xfrm>
        </p:spPr>
        <p:txBody>
          <a:bodyPr>
            <a:noAutofit/>
          </a:bodyPr>
          <a:lstStyle/>
          <a:p>
            <a:r>
              <a:rPr lang="en-US" sz="2800" b="1" dirty="0"/>
              <a:t>Cumulative incidence of diabetes-related complications and death from childhood onset type 1 diabetes shows no improvement, by calendar year of diabetes onset, at any disease duration*  </a:t>
            </a:r>
            <a:r>
              <a:rPr lang="en-US" sz="2800" dirty="0"/>
              <a:t> </a:t>
            </a:r>
            <a:endParaRPr lang="en-HK" sz="1100" dirty="0"/>
          </a:p>
        </p:txBody>
      </p:sp>
      <p:pic>
        <p:nvPicPr>
          <p:cNvPr id="3" name="Picture 2">
            <a:extLst>
              <a:ext uri="{FF2B5EF4-FFF2-40B4-BE49-F238E27FC236}">
                <a16:creationId xmlns:a16="http://schemas.microsoft.com/office/drawing/2014/main" id="{9C49A414-9FAE-40C6-8D97-6B34082E6E72}"/>
              </a:ext>
            </a:extLst>
          </p:cNvPr>
          <p:cNvPicPr>
            <a:picLocks noChangeAspect="1"/>
          </p:cNvPicPr>
          <p:nvPr/>
        </p:nvPicPr>
        <p:blipFill rotWithShape="1">
          <a:blip r:embed="rId2"/>
          <a:srcRect l="3944" t="28217" r="45335" b="19725"/>
          <a:stretch/>
        </p:blipFill>
        <p:spPr>
          <a:xfrm>
            <a:off x="1804473" y="1494709"/>
            <a:ext cx="8312921" cy="4799293"/>
          </a:xfrm>
          <a:prstGeom prst="rect">
            <a:avLst/>
          </a:prstGeom>
        </p:spPr>
      </p:pic>
      <p:sp>
        <p:nvSpPr>
          <p:cNvPr id="4" name="Rectangle 3">
            <a:extLst>
              <a:ext uri="{FF2B5EF4-FFF2-40B4-BE49-F238E27FC236}">
                <a16:creationId xmlns:a16="http://schemas.microsoft.com/office/drawing/2014/main" id="{39F8B679-85E9-4067-979E-7ED10CB71429}"/>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898AF8AD-A28C-42B1-904B-6BE43CF8014D}"/>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
        <p:nvSpPr>
          <p:cNvPr id="6" name="TextBox 5">
            <a:extLst>
              <a:ext uri="{FF2B5EF4-FFF2-40B4-BE49-F238E27FC236}">
                <a16:creationId xmlns:a16="http://schemas.microsoft.com/office/drawing/2014/main" id="{A300DA3F-1101-421D-B58D-C6CECADBF3CA}"/>
              </a:ext>
            </a:extLst>
          </p:cNvPr>
          <p:cNvSpPr txBox="1"/>
          <p:nvPr/>
        </p:nvSpPr>
        <p:spPr>
          <a:xfrm>
            <a:off x="2074606" y="6140114"/>
            <a:ext cx="5243680" cy="307777"/>
          </a:xfrm>
          <a:prstGeom prst="rect">
            <a:avLst/>
          </a:prstGeom>
          <a:noFill/>
        </p:spPr>
        <p:txBody>
          <a:bodyPr wrap="none" rtlCol="0">
            <a:spAutoFit/>
          </a:bodyPr>
          <a:lstStyle/>
          <a:p>
            <a:r>
              <a:rPr lang="en-US" sz="1400" dirty="0"/>
              <a:t>*Data from Pittsburgh Epidemiology of Diabetes Complications study</a:t>
            </a:r>
            <a:endParaRPr lang="en-HK" sz="1400" dirty="0"/>
          </a:p>
        </p:txBody>
      </p:sp>
    </p:spTree>
    <p:extLst>
      <p:ext uri="{BB962C8B-B14F-4D97-AF65-F5344CB8AC3E}">
        <p14:creationId xmlns:p14="http://schemas.microsoft.com/office/powerpoint/2010/main" val="25950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1032835" cy="1143000"/>
          </a:xfrm>
        </p:spPr>
        <p:txBody>
          <a:bodyPr>
            <a:normAutofit fontScale="90000"/>
          </a:bodyPr>
          <a:lstStyle/>
          <a:p>
            <a:r>
              <a:rPr lang="en-AU" sz="3600" b="1" dirty="0"/>
              <a:t>Modelling in Type 1 diabetes related deaths before the age of 25  </a:t>
            </a:r>
            <a:br>
              <a:rPr lang="en-AU" sz="3600" b="1" dirty="0"/>
            </a:br>
            <a:r>
              <a:rPr lang="en-AU" sz="3600" b="1" dirty="0"/>
              <a:t>Minimal versus intermediate care  </a:t>
            </a:r>
            <a:endParaRPr lang="en-US" sz="3600" b="1" dirty="0"/>
          </a:p>
        </p:txBody>
      </p:sp>
      <p:sp>
        <p:nvSpPr>
          <p:cNvPr id="3" name="Content Placeholder 2"/>
          <p:cNvSpPr>
            <a:spLocks noGrp="1"/>
          </p:cNvSpPr>
          <p:nvPr>
            <p:ph idx="1"/>
          </p:nvPr>
        </p:nvSpPr>
        <p:spPr>
          <a:xfrm>
            <a:off x="434050" y="1609451"/>
            <a:ext cx="6343649" cy="4594274"/>
          </a:xfrm>
        </p:spPr>
        <p:txBody>
          <a:bodyPr>
            <a:normAutofit lnSpcReduction="10000"/>
          </a:bodyPr>
          <a:lstStyle/>
          <a:p>
            <a:r>
              <a:rPr lang="en-US" sz="2000" dirty="0"/>
              <a:t>Standardized mortality rate  </a:t>
            </a:r>
          </a:p>
          <a:p>
            <a:pPr lvl="1"/>
            <a:r>
              <a:rPr lang="en-US" sz="1600" dirty="0"/>
              <a:t>2.5 for comprehensive care (mainly high income countries)</a:t>
            </a:r>
          </a:p>
          <a:p>
            <a:pPr lvl="1"/>
            <a:r>
              <a:rPr lang="en-US" sz="1600" dirty="0"/>
              <a:t>4.9 for intermediate care (upper-middle-income countries (MICs))</a:t>
            </a:r>
          </a:p>
          <a:p>
            <a:pPr lvl="1"/>
            <a:r>
              <a:rPr lang="en-US" sz="1600" dirty="0"/>
              <a:t>13.6 for 50% minimal and 50% intermediate care (lower MICs)</a:t>
            </a:r>
          </a:p>
          <a:p>
            <a:pPr lvl="1"/>
            <a:r>
              <a:rPr lang="en-US" sz="1600" dirty="0"/>
              <a:t>33·9 for 50% minimal and 50% intermediate care (low  income countries)</a:t>
            </a:r>
          </a:p>
          <a:p>
            <a:r>
              <a:rPr lang="en-AU" sz="2000" dirty="0"/>
              <a:t>2017</a:t>
            </a:r>
          </a:p>
          <a:p>
            <a:pPr lvl="1"/>
            <a:r>
              <a:rPr lang="en-AU" sz="1600" dirty="0"/>
              <a:t>1.61 million people with T1D aged &lt;25 years who were diagnosed before the age of 20  </a:t>
            </a:r>
          </a:p>
          <a:p>
            <a:pPr lvl="1"/>
            <a:r>
              <a:rPr lang="en-US" sz="1600" dirty="0"/>
              <a:t>14 466 young individuals with T1D died </a:t>
            </a:r>
          </a:p>
          <a:p>
            <a:r>
              <a:rPr lang="en-US" sz="2000" b="1" dirty="0">
                <a:solidFill>
                  <a:srgbClr val="FF0000"/>
                </a:solidFill>
              </a:rPr>
              <a:t>12 092 deaths (84%) prevented if all nations implemented guideline-based intermediate care</a:t>
            </a:r>
          </a:p>
          <a:p>
            <a:pPr lvl="1"/>
            <a:r>
              <a:rPr lang="en-AU" sz="1600" dirty="0"/>
              <a:t>Basal bolus human insulin regimen </a:t>
            </a:r>
          </a:p>
          <a:p>
            <a:pPr lvl="1"/>
            <a:r>
              <a:rPr lang="en-US" sz="1600" dirty="0"/>
              <a:t>Tools for self-monitoring of blood glucose</a:t>
            </a:r>
          </a:p>
          <a:p>
            <a:pPr lvl="1"/>
            <a:r>
              <a:rPr lang="en-US" sz="1600" dirty="0"/>
              <a:t>Education for self management </a:t>
            </a:r>
          </a:p>
          <a:p>
            <a:pPr lvl="1"/>
            <a:r>
              <a:rPr lang="en-US" sz="1600" dirty="0"/>
              <a:t>Regular A1c monitoring and complication screening</a:t>
            </a:r>
          </a:p>
        </p:txBody>
      </p:sp>
      <p:pic>
        <p:nvPicPr>
          <p:cNvPr id="4" name="Picture 3"/>
          <p:cNvPicPr>
            <a:picLocks noChangeAspect="1"/>
          </p:cNvPicPr>
          <p:nvPr/>
        </p:nvPicPr>
        <p:blipFill rotWithShape="1">
          <a:blip r:embed="rId3"/>
          <a:srcRect l="18005" t="21094" r="27966" b="26677"/>
          <a:stretch/>
        </p:blipFill>
        <p:spPr>
          <a:xfrm>
            <a:off x="6777697" y="3308507"/>
            <a:ext cx="5105401" cy="2774725"/>
          </a:xfrm>
          <a:prstGeom prst="rect">
            <a:avLst/>
          </a:prstGeom>
        </p:spPr>
      </p:pic>
      <p:pic>
        <p:nvPicPr>
          <p:cNvPr id="6" name="Picture 5">
            <a:extLst>
              <a:ext uri="{FF2B5EF4-FFF2-40B4-BE49-F238E27FC236}">
                <a16:creationId xmlns:a16="http://schemas.microsoft.com/office/drawing/2014/main" id="{890C1F0F-C75F-4F67-8773-4758370C2F1D}"/>
              </a:ext>
            </a:extLst>
          </p:cNvPr>
          <p:cNvPicPr>
            <a:picLocks noChangeAspect="1"/>
          </p:cNvPicPr>
          <p:nvPr/>
        </p:nvPicPr>
        <p:blipFill rotWithShape="1">
          <a:blip r:embed="rId3"/>
          <a:srcRect l="29044" t="73769" r="37811" b="10417"/>
          <a:stretch/>
        </p:blipFill>
        <p:spPr>
          <a:xfrm>
            <a:off x="6692110" y="1679792"/>
            <a:ext cx="5276577" cy="1415425"/>
          </a:xfrm>
          <a:prstGeom prst="rect">
            <a:avLst/>
          </a:prstGeom>
        </p:spPr>
      </p:pic>
      <p:sp>
        <p:nvSpPr>
          <p:cNvPr id="7" name="Rectangle 6">
            <a:extLst>
              <a:ext uri="{FF2B5EF4-FFF2-40B4-BE49-F238E27FC236}">
                <a16:creationId xmlns:a16="http://schemas.microsoft.com/office/drawing/2014/main" id="{42EA3C05-E334-4013-B940-AE167C08F10A}"/>
              </a:ext>
            </a:extLst>
          </p:cNvPr>
          <p:cNvSpPr/>
          <p:nvPr/>
        </p:nvSpPr>
        <p:spPr>
          <a:xfrm>
            <a:off x="323654" y="6465878"/>
            <a:ext cx="6096000" cy="307777"/>
          </a:xfrm>
          <a:prstGeom prst="rect">
            <a:avLst/>
          </a:prstGeom>
        </p:spPr>
        <p:txBody>
          <a:bodyPr>
            <a:spAutoFit/>
          </a:bodyPr>
          <a:lstStyle/>
          <a:p>
            <a:r>
              <a:rPr lang="en-HK" sz="1400" dirty="0">
                <a:latin typeface="+mn-lt"/>
                <a:hlinkClick r:id="rId4"/>
              </a:rPr>
              <a:t>https://www.thelancet.com/commissions/diabetes</a:t>
            </a:r>
            <a:endParaRPr lang="en-HK" sz="1400" dirty="0">
              <a:latin typeface="+mn-lt"/>
            </a:endParaRPr>
          </a:p>
        </p:txBody>
      </p:sp>
      <p:sp>
        <p:nvSpPr>
          <p:cNvPr id="8" name="TextBox 7">
            <a:extLst>
              <a:ext uri="{FF2B5EF4-FFF2-40B4-BE49-F238E27FC236}">
                <a16:creationId xmlns:a16="http://schemas.microsoft.com/office/drawing/2014/main" id="{22B7DC21-0A8E-4470-A7EE-4301FF5DDF04}"/>
              </a:ext>
            </a:extLst>
          </p:cNvPr>
          <p:cNvSpPr txBox="1"/>
          <p:nvPr/>
        </p:nvSpPr>
        <p:spPr>
          <a:xfrm>
            <a:off x="8939516" y="6465879"/>
            <a:ext cx="2702919"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167188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25B6-D8A0-4A85-87A6-1BE7302698FF}"/>
              </a:ext>
            </a:extLst>
          </p:cNvPr>
          <p:cNvSpPr>
            <a:spLocks noGrp="1"/>
          </p:cNvSpPr>
          <p:nvPr>
            <p:ph type="title"/>
          </p:nvPr>
        </p:nvSpPr>
        <p:spPr/>
        <p:txBody>
          <a:bodyPr>
            <a:normAutofit fontScale="90000"/>
          </a:bodyPr>
          <a:lstStyle/>
          <a:p>
            <a:r>
              <a:rPr lang="en-US" b="1" dirty="0"/>
              <a:t>Evidence-based strategies in Type 2 diabetes  </a:t>
            </a:r>
            <a:br>
              <a:rPr lang="en-US" b="1" dirty="0"/>
            </a:br>
            <a:r>
              <a:rPr lang="en-US" b="1" dirty="0"/>
              <a:t>based on decades of research </a:t>
            </a:r>
            <a:endParaRPr lang="en-HK" b="1" dirty="0"/>
          </a:p>
        </p:txBody>
      </p:sp>
      <p:sp>
        <p:nvSpPr>
          <p:cNvPr id="3" name="Content Placeholder 2">
            <a:extLst>
              <a:ext uri="{FF2B5EF4-FFF2-40B4-BE49-F238E27FC236}">
                <a16:creationId xmlns:a16="http://schemas.microsoft.com/office/drawing/2014/main" id="{4AF426EF-8146-47A9-9C7B-3193AC29B889}"/>
              </a:ext>
            </a:extLst>
          </p:cNvPr>
          <p:cNvSpPr>
            <a:spLocks noGrp="1"/>
          </p:cNvSpPr>
          <p:nvPr>
            <p:ph idx="1"/>
          </p:nvPr>
        </p:nvSpPr>
        <p:spPr>
          <a:xfrm>
            <a:off x="609600" y="1675615"/>
            <a:ext cx="10972800" cy="4525963"/>
          </a:xfrm>
        </p:spPr>
        <p:txBody>
          <a:bodyPr>
            <a:normAutofit fontScale="70000" lnSpcReduction="20000"/>
          </a:bodyPr>
          <a:lstStyle/>
          <a:p>
            <a:pPr lvl="0"/>
            <a:r>
              <a:rPr lang="en-GB" dirty="0"/>
              <a:t>Reducing HbA1c by 0.9%, systolic BP by 10 mmHg, LDL-C by 1 mmol/L, or a combination of all three, independently can reduce the risk of CVD, all-cause death, or both, by 10–20% in patients with T2D</a:t>
            </a:r>
            <a:endParaRPr lang="en-HK" dirty="0"/>
          </a:p>
          <a:p>
            <a:pPr lvl="0"/>
            <a:r>
              <a:rPr lang="en-GB" dirty="0"/>
              <a:t>Reducing multiple risk factors, including by use of statins and renin–angiotensin system (RAS) inhibitors, can prevent CV-renal events by 20–40% in individuals with or at risk of having diabetes</a:t>
            </a:r>
            <a:endParaRPr lang="en-HK" dirty="0"/>
          </a:p>
          <a:p>
            <a:pPr lvl="0"/>
            <a:r>
              <a:rPr lang="en-GB" dirty="0"/>
              <a:t>Use of SGLT2 inhibitors and GLP-1 receptor agonists can reduce CV–renal events and death rates by up to 40%, independent of their effect on lowering blood glucose concentration</a:t>
            </a:r>
            <a:endParaRPr lang="en-HK" dirty="0"/>
          </a:p>
          <a:p>
            <a:pPr lvl="0"/>
            <a:r>
              <a:rPr lang="en-GB" dirty="0"/>
              <a:t>Use of data-driven, team-based integrated care through care reorganisation can reduce CVD and all-cause death in patients with T2D by 20–60%</a:t>
            </a:r>
          </a:p>
          <a:p>
            <a:r>
              <a:rPr lang="en-GB" dirty="0"/>
              <a:t>Sustained weight reduction in obese patients with T2D with less than 6 years of disease by 15 kg or more can induce remission of T2D  for up to 2 years</a:t>
            </a:r>
            <a:endParaRPr lang="en-HK" dirty="0"/>
          </a:p>
          <a:p>
            <a:pPr lvl="0"/>
            <a:r>
              <a:rPr lang="en-GB" dirty="0"/>
              <a:t>Structured lifestyle intervention and use of metformin can each prevent or delay T2D in individuals with impaired glucose tolerance by 30–50% </a:t>
            </a:r>
            <a:endParaRPr lang="en-HK" dirty="0"/>
          </a:p>
          <a:p>
            <a:endParaRPr lang="en-HK" dirty="0"/>
          </a:p>
        </p:txBody>
      </p:sp>
      <p:sp>
        <p:nvSpPr>
          <p:cNvPr id="5" name="Rectangle 4">
            <a:extLst>
              <a:ext uri="{FF2B5EF4-FFF2-40B4-BE49-F238E27FC236}">
                <a16:creationId xmlns:a16="http://schemas.microsoft.com/office/drawing/2014/main" id="{C8F25983-C303-4D89-91DD-79D4C050A90B}"/>
              </a:ext>
            </a:extLst>
          </p:cNvPr>
          <p:cNvSpPr/>
          <p:nvPr/>
        </p:nvSpPr>
        <p:spPr>
          <a:xfrm>
            <a:off x="323654" y="6465878"/>
            <a:ext cx="6096000" cy="307777"/>
          </a:xfrm>
          <a:prstGeom prst="rect">
            <a:avLst/>
          </a:prstGeom>
        </p:spPr>
        <p:txBody>
          <a:bodyPr>
            <a:spAutoFit/>
          </a:bodyPr>
          <a:lstStyle/>
          <a:p>
            <a:r>
              <a:rPr lang="en-HK" sz="1400" dirty="0">
                <a:latin typeface="+mn-lt"/>
                <a:hlinkClick r:id="rId2"/>
              </a:rPr>
              <a:t>https://www.thelancet.com/commissions/diabetes</a:t>
            </a:r>
            <a:endParaRPr lang="en-HK" sz="1400" dirty="0">
              <a:latin typeface="+mn-lt"/>
            </a:endParaRPr>
          </a:p>
        </p:txBody>
      </p:sp>
      <p:sp>
        <p:nvSpPr>
          <p:cNvPr id="6" name="TextBox 5">
            <a:extLst>
              <a:ext uri="{FF2B5EF4-FFF2-40B4-BE49-F238E27FC236}">
                <a16:creationId xmlns:a16="http://schemas.microsoft.com/office/drawing/2014/main" id="{ADE63969-D3E9-41D3-941E-A11A648A78FA}"/>
              </a:ext>
            </a:extLst>
          </p:cNvPr>
          <p:cNvSpPr txBox="1"/>
          <p:nvPr/>
        </p:nvSpPr>
        <p:spPr>
          <a:xfrm>
            <a:off x="8939516" y="6465879"/>
            <a:ext cx="2702919"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4011141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Glycemic control in 1.9 million people with type 1 and type 2 diabetes in cohorts with at least 5000 individuals</a:t>
            </a:r>
          </a:p>
        </p:txBody>
      </p:sp>
      <p:pic>
        <p:nvPicPr>
          <p:cNvPr id="3" name="Picture 2"/>
          <p:cNvPicPr>
            <a:picLocks noChangeAspect="1"/>
          </p:cNvPicPr>
          <p:nvPr/>
        </p:nvPicPr>
        <p:blipFill rotWithShape="1">
          <a:blip r:embed="rId2"/>
          <a:srcRect l="20231" t="23894" r="30791" b="6298"/>
          <a:stretch/>
        </p:blipFill>
        <p:spPr>
          <a:xfrm>
            <a:off x="3139364" y="1547407"/>
            <a:ext cx="6202600" cy="4970295"/>
          </a:xfrm>
          <a:prstGeom prst="rect">
            <a:avLst/>
          </a:prstGeom>
        </p:spPr>
      </p:pic>
      <p:sp>
        <p:nvSpPr>
          <p:cNvPr id="4" name="TextBox 3"/>
          <p:cNvSpPr txBox="1"/>
          <p:nvPr/>
        </p:nvSpPr>
        <p:spPr>
          <a:xfrm>
            <a:off x="422031" y="2039815"/>
            <a:ext cx="2180918" cy="461665"/>
          </a:xfrm>
          <a:prstGeom prst="rect">
            <a:avLst/>
          </a:prstGeom>
          <a:noFill/>
        </p:spPr>
        <p:txBody>
          <a:bodyPr wrap="none" rtlCol="0">
            <a:spAutoFit/>
          </a:bodyPr>
          <a:lstStyle/>
          <a:p>
            <a:r>
              <a:rPr lang="en-US" b="1" dirty="0">
                <a:latin typeface="+mn-lt"/>
              </a:rPr>
              <a:t>Type 1 diabetes</a:t>
            </a:r>
          </a:p>
        </p:txBody>
      </p:sp>
      <p:sp>
        <p:nvSpPr>
          <p:cNvPr id="5" name="TextBox 4"/>
          <p:cNvSpPr txBox="1"/>
          <p:nvPr/>
        </p:nvSpPr>
        <p:spPr>
          <a:xfrm>
            <a:off x="422031" y="4780670"/>
            <a:ext cx="2249847" cy="830997"/>
          </a:xfrm>
          <a:prstGeom prst="rect">
            <a:avLst/>
          </a:prstGeom>
          <a:noFill/>
        </p:spPr>
        <p:txBody>
          <a:bodyPr wrap="none" rtlCol="0">
            <a:spAutoFit/>
          </a:bodyPr>
          <a:lstStyle/>
          <a:p>
            <a:r>
              <a:rPr lang="en-US" b="1" dirty="0">
                <a:latin typeface="+mn-lt"/>
              </a:rPr>
              <a:t>Type 2 diabetes </a:t>
            </a:r>
          </a:p>
          <a:p>
            <a:r>
              <a:rPr lang="en-US" b="1" dirty="0">
                <a:latin typeface="+mn-lt"/>
              </a:rPr>
              <a:t>Age &lt; 60 years </a:t>
            </a:r>
          </a:p>
        </p:txBody>
      </p:sp>
      <p:sp>
        <p:nvSpPr>
          <p:cNvPr id="6" name="Rectangle 5">
            <a:extLst>
              <a:ext uri="{FF2B5EF4-FFF2-40B4-BE49-F238E27FC236}">
                <a16:creationId xmlns:a16="http://schemas.microsoft.com/office/drawing/2014/main" id="{ED8439BB-2192-4977-85BF-42B25AF1B323}"/>
              </a:ext>
            </a:extLst>
          </p:cNvPr>
          <p:cNvSpPr/>
          <p:nvPr/>
        </p:nvSpPr>
        <p:spPr>
          <a:xfrm>
            <a:off x="333515" y="6517702"/>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7" name="TextBox 6">
            <a:extLst>
              <a:ext uri="{FF2B5EF4-FFF2-40B4-BE49-F238E27FC236}">
                <a16:creationId xmlns:a16="http://schemas.microsoft.com/office/drawing/2014/main" id="{F829AC82-1901-4737-92DD-94EB889AE956}"/>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2156576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6869"/>
            <a:ext cx="10972800" cy="1143000"/>
          </a:xfrm>
        </p:spPr>
        <p:txBody>
          <a:bodyPr>
            <a:normAutofit fontScale="90000"/>
          </a:bodyPr>
          <a:lstStyle/>
          <a:p>
            <a:r>
              <a:rPr lang="en-US" b="1" dirty="0"/>
              <a:t>Declining mortality rates in diabetes mean  opportunities for changes</a:t>
            </a:r>
          </a:p>
        </p:txBody>
      </p:sp>
      <p:pic>
        <p:nvPicPr>
          <p:cNvPr id="4" name="Picture 3"/>
          <p:cNvPicPr>
            <a:picLocks noChangeAspect="1"/>
          </p:cNvPicPr>
          <p:nvPr/>
        </p:nvPicPr>
        <p:blipFill rotWithShape="1">
          <a:blip r:embed="rId2"/>
          <a:srcRect l="8013" t="30908" r="38251" b="18030"/>
          <a:stretch/>
        </p:blipFill>
        <p:spPr>
          <a:xfrm>
            <a:off x="1357532" y="1319869"/>
            <a:ext cx="9476936" cy="5063034"/>
          </a:xfrm>
          <a:prstGeom prst="rect">
            <a:avLst/>
          </a:prstGeom>
        </p:spPr>
      </p:pic>
      <p:sp>
        <p:nvSpPr>
          <p:cNvPr id="5" name="Rectangle 4">
            <a:extLst>
              <a:ext uri="{FF2B5EF4-FFF2-40B4-BE49-F238E27FC236}">
                <a16:creationId xmlns:a16="http://schemas.microsoft.com/office/drawing/2014/main" id="{26C2AE99-1F64-4219-AF07-B3156935D7BE}"/>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6" name="TextBox 5">
            <a:extLst>
              <a:ext uri="{FF2B5EF4-FFF2-40B4-BE49-F238E27FC236}">
                <a16:creationId xmlns:a16="http://schemas.microsoft.com/office/drawing/2014/main" id="{4B5E4101-4652-46E3-9F3B-6A58BCDFE8A8}"/>
              </a:ext>
            </a:extLst>
          </p:cNvPr>
          <p:cNvSpPr txBox="1"/>
          <p:nvPr/>
        </p:nvSpPr>
        <p:spPr>
          <a:xfrm>
            <a:off x="7118835" y="6334780"/>
            <a:ext cx="3715633" cy="523220"/>
          </a:xfrm>
          <a:prstGeom prst="rect">
            <a:avLst/>
          </a:prstGeom>
          <a:noFill/>
        </p:spPr>
        <p:txBody>
          <a:bodyPr wrap="none" rtlCol="0">
            <a:spAutoFit/>
          </a:bodyPr>
          <a:lstStyle/>
          <a:p>
            <a:r>
              <a:rPr lang="en-US" sz="1400" dirty="0">
                <a:latin typeface="+mn-lt"/>
              </a:rPr>
              <a:t>Adapted from Harding JL et al </a:t>
            </a:r>
            <a:r>
              <a:rPr lang="en-US" sz="1400" dirty="0" err="1">
                <a:latin typeface="+mn-lt"/>
              </a:rPr>
              <a:t>Diabetologia</a:t>
            </a:r>
            <a:r>
              <a:rPr lang="en-US" sz="1400" dirty="0">
                <a:latin typeface="+mn-lt"/>
              </a:rPr>
              <a:t> 2019</a:t>
            </a:r>
          </a:p>
          <a:p>
            <a:r>
              <a:rPr lang="en-US" sz="1400" dirty="0">
                <a:latin typeface="+mn-lt"/>
              </a:rPr>
              <a:t>Chan JC …. Gregg E. Lancet 2020  </a:t>
            </a:r>
            <a:endParaRPr lang="en-HK" sz="1400" dirty="0">
              <a:latin typeface="+mn-lt"/>
            </a:endParaRPr>
          </a:p>
        </p:txBody>
      </p:sp>
    </p:spTree>
    <p:extLst>
      <p:ext uri="{BB962C8B-B14F-4D97-AF65-F5344CB8AC3E}">
        <p14:creationId xmlns:p14="http://schemas.microsoft.com/office/powerpoint/2010/main" val="305403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Meta-analysis: Impacts of reducing BP, LDL-C &amp; A1c</a:t>
            </a:r>
          </a:p>
        </p:txBody>
      </p:sp>
      <p:pic>
        <p:nvPicPr>
          <p:cNvPr id="3" name="Picture 2"/>
          <p:cNvPicPr>
            <a:picLocks noChangeAspect="1"/>
          </p:cNvPicPr>
          <p:nvPr/>
        </p:nvPicPr>
        <p:blipFill rotWithShape="1">
          <a:blip r:embed="rId2"/>
          <a:srcRect l="11365" t="29471" r="16302" b="22836"/>
          <a:stretch/>
        </p:blipFill>
        <p:spPr>
          <a:xfrm>
            <a:off x="175998" y="1417638"/>
            <a:ext cx="11840004" cy="4389120"/>
          </a:xfrm>
          <a:prstGeom prst="rect">
            <a:avLst/>
          </a:prstGeom>
        </p:spPr>
      </p:pic>
      <p:sp>
        <p:nvSpPr>
          <p:cNvPr id="4" name="Rectangle 3">
            <a:extLst>
              <a:ext uri="{FF2B5EF4-FFF2-40B4-BE49-F238E27FC236}">
                <a16:creationId xmlns:a16="http://schemas.microsoft.com/office/drawing/2014/main" id="{3EE5B1FC-E7F5-46DA-998B-4C00E79B8275}"/>
              </a:ext>
            </a:extLst>
          </p:cNvPr>
          <p:cNvSpPr/>
          <p:nvPr/>
        </p:nvSpPr>
        <p:spPr>
          <a:xfrm>
            <a:off x="323654" y="6465878"/>
            <a:ext cx="6096000" cy="307777"/>
          </a:xfrm>
          <a:prstGeom prst="rect">
            <a:avLst/>
          </a:prstGeom>
        </p:spPr>
        <p:txBody>
          <a:bodyPr>
            <a:spAutoFit/>
          </a:bodyPr>
          <a:lstStyle/>
          <a:p>
            <a:r>
              <a:rPr lang="en-HK" sz="1400" dirty="0">
                <a:latin typeface="+mn-lt"/>
                <a:hlinkClick r:id="rId3"/>
              </a:rPr>
              <a:t>https://www.thelancet.com/commissions/diabetes</a:t>
            </a:r>
            <a:endParaRPr lang="en-HK" sz="1400" dirty="0">
              <a:latin typeface="+mn-lt"/>
            </a:endParaRPr>
          </a:p>
        </p:txBody>
      </p:sp>
      <p:sp>
        <p:nvSpPr>
          <p:cNvPr id="5" name="TextBox 4">
            <a:extLst>
              <a:ext uri="{FF2B5EF4-FFF2-40B4-BE49-F238E27FC236}">
                <a16:creationId xmlns:a16="http://schemas.microsoft.com/office/drawing/2014/main" id="{A37E0239-0A7A-4A1E-9CB3-99D96F527A37}"/>
              </a:ext>
            </a:extLst>
          </p:cNvPr>
          <p:cNvSpPr txBox="1"/>
          <p:nvPr/>
        </p:nvSpPr>
        <p:spPr>
          <a:xfrm>
            <a:off x="8939516" y="6465879"/>
            <a:ext cx="2614755" cy="307777"/>
          </a:xfrm>
          <a:prstGeom prst="rect">
            <a:avLst/>
          </a:prstGeom>
          <a:noFill/>
        </p:spPr>
        <p:txBody>
          <a:bodyPr wrap="none" rtlCol="0">
            <a:spAutoFit/>
          </a:bodyPr>
          <a:lstStyle/>
          <a:p>
            <a:r>
              <a:rPr lang="en-US" sz="1400" dirty="0">
                <a:latin typeface="+mn-lt"/>
              </a:rPr>
              <a:t>Chan JC …. Gregg E. Lancet 2020  </a:t>
            </a:r>
            <a:endParaRPr lang="en-HK" sz="1400" dirty="0">
              <a:latin typeface="+mn-lt"/>
            </a:endParaRPr>
          </a:p>
        </p:txBody>
      </p:sp>
      <p:sp>
        <p:nvSpPr>
          <p:cNvPr id="6" name="TextBox 5">
            <a:extLst>
              <a:ext uri="{FF2B5EF4-FFF2-40B4-BE49-F238E27FC236}">
                <a16:creationId xmlns:a16="http://schemas.microsoft.com/office/drawing/2014/main" id="{E203B473-F441-41F7-9340-CE08509C412A}"/>
              </a:ext>
            </a:extLst>
          </p:cNvPr>
          <p:cNvSpPr txBox="1"/>
          <p:nvPr/>
        </p:nvSpPr>
        <p:spPr>
          <a:xfrm>
            <a:off x="406924" y="5806758"/>
            <a:ext cx="11378152" cy="430887"/>
          </a:xfrm>
          <a:prstGeom prst="rect">
            <a:avLst/>
          </a:prstGeom>
          <a:noFill/>
        </p:spPr>
        <p:txBody>
          <a:bodyPr wrap="square" rtlCol="0">
            <a:spAutoFit/>
          </a:bodyPr>
          <a:lstStyle/>
          <a:p>
            <a:r>
              <a:rPr lang="en-HK" sz="1100" dirty="0"/>
              <a:t>*Defined as cardiovascular death, non-fatal stroke, or non-fatal myocardial infarction.</a:t>
            </a:r>
          </a:p>
          <a:p>
            <a:r>
              <a:rPr lang="en-HK" sz="1100" dirty="0"/>
              <a:t> **Defined as sudden cardiac death, myocardial infarction, revascularisation, fatal/non-fatal stroke, or fatal/non-fatal heart failure. </a:t>
            </a:r>
          </a:p>
        </p:txBody>
      </p:sp>
    </p:spTree>
    <p:extLst>
      <p:ext uri="{BB962C8B-B14F-4D97-AF65-F5344CB8AC3E}">
        <p14:creationId xmlns:p14="http://schemas.microsoft.com/office/powerpoint/2010/main" val="35397307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5364</TotalTime>
  <Words>1709</Words>
  <Application>Microsoft Office PowerPoint</Application>
  <PresentationFormat>Widescreen</PresentationFormat>
  <Paragraphs>137</Paragraphs>
  <Slides>25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ＭＳ Ｐゴシック</vt:lpstr>
      <vt:lpstr>PMingLiU</vt:lpstr>
      <vt:lpstr>PMingLiU</vt:lpstr>
      <vt:lpstr>Arial</vt:lpstr>
      <vt:lpstr>Calibri</vt:lpstr>
      <vt:lpstr>Times New Roman</vt:lpstr>
      <vt:lpstr>Office テーマ</vt:lpstr>
      <vt:lpstr>Custom Design</vt:lpstr>
      <vt:lpstr>The Lancet Commission on Diabetes  launched on 14/11/2020 World Diabetes Day</vt:lpstr>
      <vt:lpstr>A 4-year project by 44 global experts and researchers in epidemiology, public health, clinical care and health economics from 5 continents to propose action plans to reduce burden of diabetes and NCD</vt:lpstr>
      <vt:lpstr>Variation in Type 1 diabetes* related mortality gives important opportunities for improvement</vt:lpstr>
      <vt:lpstr>Cumulative incidence of diabetes-related complications and death from childhood onset type 1 diabetes shows no improvement, by calendar year of diabetes onset, at any disease duration*   </vt:lpstr>
      <vt:lpstr>Modelling in Type 1 diabetes related deaths before the age of 25   Minimal versus intermediate care  </vt:lpstr>
      <vt:lpstr>Evidence-based strategies in Type 2 diabetes   based on decades of research </vt:lpstr>
      <vt:lpstr>Glycemic control in 1.9 million people with type 1 and type 2 diabetes in cohorts with at least 5000 individuals</vt:lpstr>
      <vt:lpstr>Declining mortality rates in diabetes mean  opportunities for changes</vt:lpstr>
      <vt:lpstr>Meta-analysis: Impacts of reducing BP, LDL-C &amp; A1c</vt:lpstr>
      <vt:lpstr>Reducing BP and LDL-C can prevent millions of death in top 10 LMICs with highest disease burden</vt:lpstr>
      <vt:lpstr>Reduce disparity of medicine costs and improve access with continuing care and support to ensure adherence</vt:lpstr>
      <vt:lpstr>Emerging challenges: premature death and multiple morbidities due to young onset diabetes  </vt:lpstr>
      <vt:lpstr>Task shifting to promote team-based care, self management and provider-patient communication independently reduce risk factors </vt:lpstr>
      <vt:lpstr>Diabetes centers, teams, plans and registers  integrating care delivery, education (patient/professional) and data collection </vt:lpstr>
      <vt:lpstr>A blueprint for the setup, workforce, processes for a diabetes team to deliver care and prevention program  </vt:lpstr>
      <vt:lpstr>Actions versus no action saves millions of lives</vt:lpstr>
      <vt:lpstr>Actions versus no action saves billions of dollars </vt:lpstr>
      <vt:lpstr>A public and personal health challenge calls for a societal-community-individualized strategy</vt:lpstr>
      <vt:lpstr>Society-community-individualized and life-course interventions in line with recommendations by the United Nations, WHO and professional bodies  </vt:lpstr>
      <vt:lpstr>Evidence-based practice and practice-based evidence</vt:lpstr>
      <vt:lpstr>Integrating population-based strategy with strengthening of healthcare systems for early detection and intervention  </vt:lpstr>
      <vt:lpstr>Modelling potential Impacts of an integrated societal-population-community strategy to promote public health, early detection and intervention </vt:lpstr>
      <vt:lpstr>Linking clinical to population data  to inform policies and practices </vt:lpstr>
      <vt:lpstr>Declining incidence of diabetes in countries/areas  Improve policies, systems, education and data collection  </vt:lpstr>
      <vt:lpstr>Close the gaps in care and prevention  by closing the gaps in professional knowledge and data</vt:lpstr>
    </vt:vector>
  </TitlesOfParts>
  <Company>Heart Failure Society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Alexander Yano</dc:creator>
  <cp:lastModifiedBy>Juliana Chan, Prof. (MEDT)</cp:lastModifiedBy>
  <cp:revision>609</cp:revision>
  <dcterms:created xsi:type="dcterms:W3CDTF">2000-09-04T17:39:07Z</dcterms:created>
  <dcterms:modified xsi:type="dcterms:W3CDTF">2020-12-13T01:35:11Z</dcterms:modified>
</cp:coreProperties>
</file>